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Roboto" panose="02000000000000000000" pitchFamily="2" charset="0"/>
      <p:regular r:id="rId17"/>
    </p:embeddedFont>
    <p:embeddedFont>
      <p:font typeface="Roboto Light" panose="02000000000000000000" pitchFamily="2" charset="0"/>
      <p:regular r:id="rId18"/>
    </p:embeddedFont>
    <p:embeddedFont>
      <p:font typeface="Roboto Medium" panose="020000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18"/>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415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Database Architecture in Modern Web Applications</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Understanding how databases serve as the backbone of web applications, managing data flow, security, and user interactions in sophisticated digital ecosystems.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71130" y="370165"/>
            <a:ext cx="4394240" cy="420648"/>
          </a:xfrm>
          <a:prstGeom prst="rect">
            <a:avLst/>
          </a:prstGeom>
          <a:noFill/>
          <a:ln/>
        </p:spPr>
        <p:txBody>
          <a:bodyPr wrap="none" lIns="0" tIns="0" rIns="0" bIns="0" rtlCol="0" anchor="t"/>
          <a:lstStyle/>
          <a:p>
            <a:pPr marL="0" indent="0" algn="l">
              <a:lnSpc>
                <a:spcPts val="3300"/>
              </a:lnSpc>
              <a:buNone/>
            </a:pPr>
            <a:r>
              <a:rPr lang="en-US" sz="2600" dirty="0">
                <a:solidFill>
                  <a:srgbClr val="FFFFFF"/>
                </a:solidFill>
                <a:latin typeface="Roboto Medium" pitchFamily="34" charset="0"/>
                <a:ea typeface="Roboto Medium" pitchFamily="34" charset="-122"/>
                <a:cs typeface="Roboto Medium" pitchFamily="34" charset="-120"/>
              </a:rPr>
              <a:t>Technology Stack Integration</a:t>
            </a:r>
            <a:endParaRPr lang="en-US" sz="2600" dirty="0"/>
          </a:p>
        </p:txBody>
      </p:sp>
      <p:pic>
        <p:nvPicPr>
          <p:cNvPr id="3" name="Image 0" descr="preencoded.png"/>
          <p:cNvPicPr>
            <a:picLocks noChangeAspect="1"/>
          </p:cNvPicPr>
          <p:nvPr/>
        </p:nvPicPr>
        <p:blipFill>
          <a:blip r:embed="rId3"/>
          <a:stretch>
            <a:fillRect/>
          </a:stretch>
        </p:blipFill>
        <p:spPr>
          <a:xfrm>
            <a:off x="471130" y="1143953"/>
            <a:ext cx="403741" cy="403741"/>
          </a:xfrm>
          <a:prstGeom prst="rect">
            <a:avLst/>
          </a:prstGeom>
        </p:spPr>
      </p:pic>
      <p:sp>
        <p:nvSpPr>
          <p:cNvPr id="4" name="Text 1"/>
          <p:cNvSpPr/>
          <p:nvPr/>
        </p:nvSpPr>
        <p:spPr>
          <a:xfrm>
            <a:off x="1043107" y="1257419"/>
            <a:ext cx="1682591" cy="210264"/>
          </a:xfrm>
          <a:prstGeom prst="rect">
            <a:avLst/>
          </a:prstGeom>
          <a:noFill/>
          <a:ln/>
        </p:spPr>
        <p:txBody>
          <a:bodyPr wrap="none" lIns="0" tIns="0" rIns="0" bIns="0" rtlCol="0" anchor="t"/>
          <a:lstStyle/>
          <a:p>
            <a:pPr marL="0" indent="0" algn="l">
              <a:lnSpc>
                <a:spcPts val="1650"/>
              </a:lnSpc>
              <a:buNone/>
            </a:pPr>
            <a:r>
              <a:rPr lang="en-US" sz="1300" dirty="0">
                <a:solidFill>
                  <a:srgbClr val="CFD0D8"/>
                </a:solidFill>
                <a:latin typeface="Roboto Medium" pitchFamily="34" charset="0"/>
                <a:ea typeface="Roboto Medium" pitchFamily="34" charset="-122"/>
                <a:cs typeface="Roboto Medium" pitchFamily="34" charset="-120"/>
              </a:rPr>
              <a:t>PostgreSQL</a:t>
            </a:r>
            <a:endParaRPr lang="en-US" sz="1300" dirty="0"/>
          </a:p>
        </p:txBody>
      </p:sp>
      <p:sp>
        <p:nvSpPr>
          <p:cNvPr id="5" name="Text 2"/>
          <p:cNvSpPr/>
          <p:nvPr/>
        </p:nvSpPr>
        <p:spPr>
          <a:xfrm>
            <a:off x="1043107" y="1602224"/>
            <a:ext cx="6107906" cy="430768"/>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Robust relational database providing ACID compliance and advanced querying capabilities for complex data relationships.</a:t>
            </a:r>
            <a:endParaRPr lang="en-US" sz="1050" dirty="0"/>
          </a:p>
        </p:txBody>
      </p:sp>
      <p:pic>
        <p:nvPicPr>
          <p:cNvPr id="6" name="Image 1" descr="preencoded.png"/>
          <p:cNvPicPr>
            <a:picLocks noChangeAspect="1"/>
          </p:cNvPicPr>
          <p:nvPr/>
        </p:nvPicPr>
        <p:blipFill>
          <a:blip r:embed="rId4"/>
          <a:stretch>
            <a:fillRect/>
          </a:stretch>
        </p:blipFill>
        <p:spPr>
          <a:xfrm>
            <a:off x="471130" y="2302193"/>
            <a:ext cx="403741" cy="403741"/>
          </a:xfrm>
          <a:prstGeom prst="rect">
            <a:avLst/>
          </a:prstGeom>
        </p:spPr>
      </p:pic>
      <p:sp>
        <p:nvSpPr>
          <p:cNvPr id="7" name="Text 3"/>
          <p:cNvSpPr/>
          <p:nvPr/>
        </p:nvSpPr>
        <p:spPr>
          <a:xfrm>
            <a:off x="1043107" y="2415659"/>
            <a:ext cx="1682591" cy="210264"/>
          </a:xfrm>
          <a:prstGeom prst="rect">
            <a:avLst/>
          </a:prstGeom>
          <a:noFill/>
          <a:ln/>
        </p:spPr>
        <p:txBody>
          <a:bodyPr wrap="none" lIns="0" tIns="0" rIns="0" bIns="0" rtlCol="0" anchor="t"/>
          <a:lstStyle/>
          <a:p>
            <a:pPr marL="0" indent="0" algn="l">
              <a:lnSpc>
                <a:spcPts val="1650"/>
              </a:lnSpc>
              <a:buNone/>
            </a:pPr>
            <a:r>
              <a:rPr lang="en-US" sz="1300" dirty="0">
                <a:solidFill>
                  <a:srgbClr val="CFD0D8"/>
                </a:solidFill>
                <a:latin typeface="Roboto Medium" pitchFamily="34" charset="0"/>
                <a:ea typeface="Roboto Medium" pitchFamily="34" charset="-122"/>
                <a:cs typeface="Roboto Medium" pitchFamily="34" charset="-120"/>
              </a:rPr>
              <a:t>Drizzle ORM</a:t>
            </a:r>
            <a:endParaRPr lang="en-US" sz="1300" dirty="0"/>
          </a:p>
        </p:txBody>
      </p:sp>
      <p:sp>
        <p:nvSpPr>
          <p:cNvPr id="8" name="Text 4"/>
          <p:cNvSpPr/>
          <p:nvPr/>
        </p:nvSpPr>
        <p:spPr>
          <a:xfrm>
            <a:off x="1043107" y="2760464"/>
            <a:ext cx="6107906" cy="430768"/>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Type-safe database interactions in TypeScript environment, ensuring code reliability and developer productivity.</a:t>
            </a:r>
            <a:endParaRPr lang="en-US" sz="1050" dirty="0"/>
          </a:p>
        </p:txBody>
      </p:sp>
      <p:pic>
        <p:nvPicPr>
          <p:cNvPr id="9" name="Image 2" descr="preencoded.png"/>
          <p:cNvPicPr>
            <a:picLocks noChangeAspect="1"/>
          </p:cNvPicPr>
          <p:nvPr/>
        </p:nvPicPr>
        <p:blipFill>
          <a:blip r:embed="rId5"/>
          <a:stretch>
            <a:fillRect/>
          </a:stretch>
        </p:blipFill>
        <p:spPr>
          <a:xfrm>
            <a:off x="7487007" y="1143953"/>
            <a:ext cx="6679883" cy="6679883"/>
          </a:xfrm>
          <a:prstGeom prst="rect">
            <a:avLst/>
          </a:prstGeom>
        </p:spPr>
      </p:pic>
      <p:sp>
        <p:nvSpPr>
          <p:cNvPr id="10" name="Text 5"/>
          <p:cNvSpPr/>
          <p:nvPr/>
        </p:nvSpPr>
        <p:spPr>
          <a:xfrm>
            <a:off x="7487007" y="7975163"/>
            <a:ext cx="6679883" cy="430768"/>
          </a:xfrm>
          <a:prstGeom prst="rect">
            <a:avLst/>
          </a:prstGeom>
          <a:noFill/>
          <a:ln/>
        </p:spPr>
        <p:txBody>
          <a:bodyPr wrap="squar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This integrated approach ensures that data flows seamlessly from storage through APIs to user interfaces, creating a cohesive and efficient web application architecture that scales with organizational needs.</a:t>
            </a:r>
            <a:endParaRPr lang="en-US" sz="1050" dirty="0"/>
          </a:p>
        </p:txBody>
      </p:sp>
      <p:sp>
        <p:nvSpPr>
          <p:cNvPr id="11" name="Text 6"/>
          <p:cNvSpPr/>
          <p:nvPr/>
        </p:nvSpPr>
        <p:spPr>
          <a:xfrm>
            <a:off x="672941" y="8829675"/>
            <a:ext cx="13486328" cy="215384"/>
          </a:xfrm>
          <a:prstGeom prst="rect">
            <a:avLst/>
          </a:prstGeom>
          <a:noFill/>
          <a:ln/>
        </p:spPr>
        <p:txBody>
          <a:bodyPr wrap="none" lIns="0" tIns="0" rIns="0" bIns="0" rtlCol="0" anchor="t"/>
          <a:lstStyle/>
          <a:p>
            <a:pPr marL="0" indent="0" algn="l">
              <a:lnSpc>
                <a:spcPts val="1650"/>
              </a:lnSpc>
              <a:buNone/>
            </a:pPr>
            <a:r>
              <a:rPr lang="en-US" sz="1050" dirty="0">
                <a:solidFill>
                  <a:srgbClr val="CFD0D8"/>
                </a:solidFill>
                <a:latin typeface="Roboto" pitchFamily="34" charset="0"/>
                <a:ea typeface="Roboto" pitchFamily="34" charset="-122"/>
                <a:cs typeface="Roboto" pitchFamily="34" charset="-120"/>
              </a:rPr>
              <a:t>"The database serves as the foundation upon which all user interactions, content management, and security protocols are built, ensuring reliable and secure access to information across all user roles and system functions."</a:t>
            </a:r>
            <a:endParaRPr lang="en-US" sz="1050" dirty="0"/>
          </a:p>
        </p:txBody>
      </p:sp>
      <p:sp>
        <p:nvSpPr>
          <p:cNvPr id="12" name="Shape 7"/>
          <p:cNvSpPr/>
          <p:nvPr/>
        </p:nvSpPr>
        <p:spPr>
          <a:xfrm>
            <a:off x="471130" y="8678347"/>
            <a:ext cx="15240" cy="518041"/>
          </a:xfrm>
          <a:prstGeom prst="rect">
            <a:avLst/>
          </a:prstGeom>
          <a:solidFill>
            <a:srgbClr val="5A6ED8"/>
          </a:solidFill>
          <a:ln/>
        </p:spPr>
      </p:sp>
      <p:sp>
        <p:nvSpPr>
          <p:cNvPr id="13" name="Rectangle 12">
            <a:extLst>
              <a:ext uri="{FF2B5EF4-FFF2-40B4-BE49-F238E27FC236}">
                <a16:creationId xmlns:a16="http://schemas.microsoft.com/office/drawing/2014/main" id="{C06F95C8-B645-290D-77F1-07C6F16E74A8}"/>
              </a:ext>
            </a:extLst>
          </p:cNvPr>
          <p:cNvSpPr/>
          <p:nvPr/>
        </p:nvSpPr>
        <p:spPr>
          <a:xfrm>
            <a:off x="12838144" y="7755320"/>
            <a:ext cx="1751859" cy="381703"/>
          </a:xfrm>
          <a:prstGeom prst="rect">
            <a:avLst/>
          </a:prstGeom>
          <a:solidFill>
            <a:srgbClr val="00001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2612"/>
            <a:ext cx="969287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Critical Role of Database Systems</a:t>
            </a:r>
            <a:endParaRPr lang="en-US" sz="4450" dirty="0"/>
          </a:p>
        </p:txBody>
      </p:sp>
      <p:sp>
        <p:nvSpPr>
          <p:cNvPr id="3" name="Text 1"/>
          <p:cNvSpPr/>
          <p:nvPr/>
        </p:nvSpPr>
        <p:spPr>
          <a:xfrm>
            <a:off x="793790" y="2145625"/>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a:t>
            </a:r>
            <a:r>
              <a:rPr lang="en-US" sz="1750" b="1" dirty="0">
                <a:solidFill>
                  <a:srgbClr val="CFD0D8"/>
                </a:solidFill>
                <a:latin typeface="Roboto" pitchFamily="34" charset="0"/>
                <a:ea typeface="Roboto" pitchFamily="34" charset="-122"/>
                <a:cs typeface="Roboto" pitchFamily="34" charset="-120"/>
              </a:rPr>
              <a:t>database</a:t>
            </a:r>
            <a:r>
              <a:rPr lang="en-US" sz="1750" dirty="0">
                <a:solidFill>
                  <a:srgbClr val="CFD0D8"/>
                </a:solidFill>
                <a:latin typeface="Roboto" pitchFamily="34" charset="0"/>
                <a:ea typeface="Roboto" pitchFamily="34" charset="-122"/>
                <a:cs typeface="Roboto" pitchFamily="34" charset="-120"/>
              </a:rPr>
              <a:t> serves as the central nervous system of any modern website, orchestrating the storage, management, and organization of all critical data necessary for seamless operations. In our PostgreSQL-powered architecture, this translates to robust data persistence and reliable access patterns.</a:t>
            </a:r>
            <a:endParaRPr lang="en-US" sz="1750" dirty="0"/>
          </a:p>
        </p:txBody>
      </p:sp>
      <p:sp>
        <p:nvSpPr>
          <p:cNvPr id="4" name="Text 2"/>
          <p:cNvSpPr/>
          <p:nvPr/>
        </p:nvSpPr>
        <p:spPr>
          <a:xfrm>
            <a:off x="793790" y="4164211"/>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From user authentication credentials to dynamic content like news articles and educational materials, the database ensures that information remains accessible, secure, and consistently available across all user interactions and administrative operations.</a:t>
            </a:r>
            <a:endParaRPr lang="en-US" sz="1750" dirty="0"/>
          </a:p>
        </p:txBody>
      </p:sp>
      <p:pic>
        <p:nvPicPr>
          <p:cNvPr id="5" name="Image 0" descr="preencoded.png"/>
          <p:cNvPicPr>
            <a:picLocks noChangeAspect="1"/>
          </p:cNvPicPr>
          <p:nvPr/>
        </p:nvPicPr>
        <p:blipFill>
          <a:blip r:embed="rId3"/>
          <a:stretch>
            <a:fillRect/>
          </a:stretch>
        </p:blipFill>
        <p:spPr>
          <a:xfrm>
            <a:off x="8959096" y="2196703"/>
            <a:ext cx="4885015" cy="4885015"/>
          </a:xfrm>
          <a:prstGeom prst="rect">
            <a:avLst/>
          </a:prstGeom>
        </p:spPr>
      </p:pic>
      <p:sp>
        <p:nvSpPr>
          <p:cNvPr id="6" name="Rectangle 5">
            <a:extLst>
              <a:ext uri="{FF2B5EF4-FFF2-40B4-BE49-F238E27FC236}">
                <a16:creationId xmlns:a16="http://schemas.microsoft.com/office/drawing/2014/main" id="{9B98FD1D-6755-46BB-9656-9ACD5D3950EC}"/>
              </a:ext>
            </a:extLst>
          </p:cNvPr>
          <p:cNvSpPr/>
          <p:nvPr/>
        </p:nvSpPr>
        <p:spPr>
          <a:xfrm>
            <a:off x="12838144" y="7755320"/>
            <a:ext cx="1751859" cy="381703"/>
          </a:xfrm>
          <a:prstGeom prst="rect">
            <a:avLst/>
          </a:prstGeom>
          <a:solidFill>
            <a:srgbClr val="00001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93069"/>
            <a:ext cx="6358057"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Core Database Functions</a:t>
            </a:r>
            <a:endParaRPr lang="en-US" sz="4450" dirty="0"/>
          </a:p>
        </p:txBody>
      </p:sp>
      <p:sp>
        <p:nvSpPr>
          <p:cNvPr id="3" name="Shape 1"/>
          <p:cNvSpPr/>
          <p:nvPr/>
        </p:nvSpPr>
        <p:spPr>
          <a:xfrm>
            <a:off x="793790" y="2855476"/>
            <a:ext cx="4196358" cy="3681055"/>
          </a:xfrm>
          <a:prstGeom prst="roundRect">
            <a:avLst>
              <a:gd name="adj" fmla="val 2588"/>
            </a:avLst>
          </a:prstGeom>
          <a:solidFill>
            <a:srgbClr val="182567"/>
          </a:solidFill>
          <a:ln w="7620">
            <a:solidFill>
              <a:srgbClr val="313E80"/>
            </a:solidFill>
            <a:prstDash val="solid"/>
          </a:ln>
        </p:spPr>
      </p:sp>
      <p:sp>
        <p:nvSpPr>
          <p:cNvPr id="4" name="Shape 2"/>
          <p:cNvSpPr/>
          <p:nvPr/>
        </p:nvSpPr>
        <p:spPr>
          <a:xfrm>
            <a:off x="1028224" y="3089910"/>
            <a:ext cx="680442" cy="680442"/>
          </a:xfrm>
          <a:prstGeom prst="roundRect">
            <a:avLst>
              <a:gd name="adj" fmla="val 13436980"/>
            </a:avLst>
          </a:prstGeom>
          <a:solidFill>
            <a:srgbClr val="5A6ED8"/>
          </a:solidFill>
          <a:ln/>
        </p:spPr>
      </p:sp>
      <p:pic>
        <p:nvPicPr>
          <p:cNvPr id="5" name="Image 0" descr="preencoded.png"/>
          <p:cNvPicPr>
            <a:picLocks noChangeAspect="1"/>
          </p:cNvPicPr>
          <p:nvPr/>
        </p:nvPicPr>
        <p:blipFill>
          <a:blip r:embed="rId3"/>
          <a:stretch>
            <a:fillRect/>
          </a:stretch>
        </p:blipFill>
        <p:spPr>
          <a:xfrm>
            <a:off x="1215390" y="3238738"/>
            <a:ext cx="306110" cy="382667"/>
          </a:xfrm>
          <a:prstGeom prst="rect">
            <a:avLst/>
          </a:prstGeom>
        </p:spPr>
      </p:pic>
      <p:sp>
        <p:nvSpPr>
          <p:cNvPr id="6" name="Text 3"/>
          <p:cNvSpPr/>
          <p:nvPr/>
        </p:nvSpPr>
        <p:spPr>
          <a:xfrm>
            <a:off x="1028224"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 Storage</a:t>
            </a:r>
            <a:endParaRPr lang="en-US" sz="2200" dirty="0"/>
          </a:p>
        </p:txBody>
      </p:sp>
      <p:sp>
        <p:nvSpPr>
          <p:cNvPr id="7" name="Text 4"/>
          <p:cNvSpPr/>
          <p:nvPr/>
        </p:nvSpPr>
        <p:spPr>
          <a:xfrm>
            <a:off x="1028224" y="4487585"/>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PostgreSQL database stores user details, news articles, events, study materials, media files, and faculty information with complete data persistence.</a:t>
            </a:r>
            <a:endParaRPr lang="en-US" sz="1750" dirty="0"/>
          </a:p>
        </p:txBody>
      </p:sp>
      <p:sp>
        <p:nvSpPr>
          <p:cNvPr id="8" name="Shape 5"/>
          <p:cNvSpPr/>
          <p:nvPr/>
        </p:nvSpPr>
        <p:spPr>
          <a:xfrm>
            <a:off x="5216962" y="2855476"/>
            <a:ext cx="4196358" cy="3681055"/>
          </a:xfrm>
          <a:prstGeom prst="roundRect">
            <a:avLst>
              <a:gd name="adj" fmla="val 2588"/>
            </a:avLst>
          </a:prstGeom>
          <a:solidFill>
            <a:srgbClr val="182567"/>
          </a:solidFill>
          <a:ln w="7620">
            <a:solidFill>
              <a:srgbClr val="313E80"/>
            </a:solidFill>
            <a:prstDash val="solid"/>
          </a:ln>
        </p:spPr>
      </p:sp>
      <p:sp>
        <p:nvSpPr>
          <p:cNvPr id="9" name="Shape 6"/>
          <p:cNvSpPr/>
          <p:nvPr/>
        </p:nvSpPr>
        <p:spPr>
          <a:xfrm>
            <a:off x="5451396" y="3089910"/>
            <a:ext cx="680442" cy="680442"/>
          </a:xfrm>
          <a:prstGeom prst="roundRect">
            <a:avLst>
              <a:gd name="adj" fmla="val 13436980"/>
            </a:avLst>
          </a:prstGeom>
          <a:solidFill>
            <a:srgbClr val="5A6ED8"/>
          </a:solidFill>
          <a:ln/>
        </p:spPr>
      </p:sp>
      <p:pic>
        <p:nvPicPr>
          <p:cNvPr id="10" name="Image 1" descr="preencoded.png"/>
          <p:cNvPicPr>
            <a:picLocks noChangeAspect="1"/>
          </p:cNvPicPr>
          <p:nvPr/>
        </p:nvPicPr>
        <p:blipFill>
          <a:blip r:embed="rId4"/>
          <a:stretch>
            <a:fillRect/>
          </a:stretch>
        </p:blipFill>
        <p:spPr>
          <a:xfrm>
            <a:off x="5638562" y="3238738"/>
            <a:ext cx="306110" cy="382667"/>
          </a:xfrm>
          <a:prstGeom prst="rect">
            <a:avLst/>
          </a:prstGeom>
        </p:spPr>
      </p:pic>
      <p:sp>
        <p:nvSpPr>
          <p:cNvPr id="11" name="Text 7"/>
          <p:cNvSpPr/>
          <p:nvPr/>
        </p:nvSpPr>
        <p:spPr>
          <a:xfrm>
            <a:off x="5451396"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 Management</a:t>
            </a:r>
            <a:endParaRPr lang="en-US" sz="2200" dirty="0"/>
          </a:p>
        </p:txBody>
      </p:sp>
      <p:sp>
        <p:nvSpPr>
          <p:cNvPr id="12" name="Text 8"/>
          <p:cNvSpPr/>
          <p:nvPr/>
        </p:nvSpPr>
        <p:spPr>
          <a:xfrm>
            <a:off x="5451396" y="4487585"/>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CRUD operations enable admin users to create, read, update, and delete content through an intuitive dashboard interface.</a:t>
            </a:r>
            <a:endParaRPr lang="en-US" sz="1750" dirty="0"/>
          </a:p>
        </p:txBody>
      </p:sp>
      <p:sp>
        <p:nvSpPr>
          <p:cNvPr id="13" name="Shape 9"/>
          <p:cNvSpPr/>
          <p:nvPr/>
        </p:nvSpPr>
        <p:spPr>
          <a:xfrm>
            <a:off x="9640133" y="2855476"/>
            <a:ext cx="4196358" cy="3681055"/>
          </a:xfrm>
          <a:prstGeom prst="roundRect">
            <a:avLst>
              <a:gd name="adj" fmla="val 2588"/>
            </a:avLst>
          </a:prstGeom>
          <a:solidFill>
            <a:srgbClr val="182567"/>
          </a:solidFill>
          <a:ln w="7620">
            <a:solidFill>
              <a:srgbClr val="313E80"/>
            </a:solidFill>
            <a:prstDash val="solid"/>
          </a:ln>
        </p:spPr>
      </p:sp>
      <p:sp>
        <p:nvSpPr>
          <p:cNvPr id="14" name="Shape 10"/>
          <p:cNvSpPr/>
          <p:nvPr/>
        </p:nvSpPr>
        <p:spPr>
          <a:xfrm>
            <a:off x="9874568" y="3089910"/>
            <a:ext cx="680442" cy="680442"/>
          </a:xfrm>
          <a:prstGeom prst="roundRect">
            <a:avLst>
              <a:gd name="adj" fmla="val 13436980"/>
            </a:avLst>
          </a:prstGeom>
          <a:solidFill>
            <a:srgbClr val="5A6ED8"/>
          </a:solidFill>
          <a:ln/>
        </p:spPr>
      </p:sp>
      <p:pic>
        <p:nvPicPr>
          <p:cNvPr id="15" name="Image 2" descr="preencoded.png"/>
          <p:cNvPicPr>
            <a:picLocks noChangeAspect="1"/>
          </p:cNvPicPr>
          <p:nvPr/>
        </p:nvPicPr>
        <p:blipFill>
          <a:blip r:embed="rId5"/>
          <a:stretch>
            <a:fillRect/>
          </a:stretch>
        </p:blipFill>
        <p:spPr>
          <a:xfrm>
            <a:off x="10061734" y="3238738"/>
            <a:ext cx="306110" cy="382667"/>
          </a:xfrm>
          <a:prstGeom prst="rect">
            <a:avLst/>
          </a:prstGeom>
        </p:spPr>
      </p:pic>
      <p:sp>
        <p:nvSpPr>
          <p:cNvPr id="16" name="Text 11"/>
          <p:cNvSpPr/>
          <p:nvPr/>
        </p:nvSpPr>
        <p:spPr>
          <a:xfrm>
            <a:off x="9874568"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Access Control</a:t>
            </a:r>
            <a:endParaRPr lang="en-US" sz="2200" dirty="0"/>
          </a:p>
        </p:txBody>
      </p:sp>
      <p:sp>
        <p:nvSpPr>
          <p:cNvPr id="17" name="Text 12"/>
          <p:cNvSpPr/>
          <p:nvPr/>
        </p:nvSpPr>
        <p:spPr>
          <a:xfrm>
            <a:off x="9874568" y="4487585"/>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Role-based authentication ensures only authorized users can modify content while maintaining secure data access patterns.</a:t>
            </a:r>
            <a:endParaRPr lang="en-US" sz="1750" dirty="0"/>
          </a:p>
        </p:txBody>
      </p:sp>
      <p:sp>
        <p:nvSpPr>
          <p:cNvPr id="18" name="Rectangle 17">
            <a:extLst>
              <a:ext uri="{FF2B5EF4-FFF2-40B4-BE49-F238E27FC236}">
                <a16:creationId xmlns:a16="http://schemas.microsoft.com/office/drawing/2014/main" id="{6781C256-FE8B-AF88-B545-B86439A2F5B2}"/>
              </a:ext>
            </a:extLst>
          </p:cNvPr>
          <p:cNvSpPr/>
          <p:nvPr/>
        </p:nvSpPr>
        <p:spPr>
          <a:xfrm>
            <a:off x="12838144" y="7755320"/>
            <a:ext cx="1751859" cy="381703"/>
          </a:xfrm>
          <a:prstGeom prst="rect">
            <a:avLst/>
          </a:prstGeom>
          <a:solidFill>
            <a:srgbClr val="00001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1000"/>
                                        <p:tgtEl>
                                          <p:spTgt spid="11"/>
                                        </p:tgtEl>
                                      </p:cBhvr>
                                    </p:animEffect>
                                    <p:anim calcmode="lin" valueType="num">
                                      <p:cBhvr>
                                        <p:cTn id="62" dur="1000" fill="hold"/>
                                        <p:tgtEl>
                                          <p:spTgt spid="11"/>
                                        </p:tgtEl>
                                        <p:attrNameLst>
                                          <p:attrName>ppt_x</p:attrName>
                                        </p:attrNameLst>
                                      </p:cBhvr>
                                      <p:tavLst>
                                        <p:tav tm="0">
                                          <p:val>
                                            <p:strVal val="#ppt_x"/>
                                          </p:val>
                                        </p:tav>
                                        <p:tav tm="100000">
                                          <p:val>
                                            <p:strVal val="#ppt_x"/>
                                          </p:val>
                                        </p:tav>
                                      </p:tavLst>
                                    </p:anim>
                                    <p:anim calcmode="lin" valueType="num">
                                      <p:cBhvr>
                                        <p:cTn id="63" dur="1000" fill="hold"/>
                                        <p:tgtEl>
                                          <p:spTgt spid="11"/>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1000" fill="hold"/>
                                        <p:tgtEl>
                                          <p:spTgt spid="12"/>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1000"/>
                                        <p:tgtEl>
                                          <p:spTgt spid="13"/>
                                        </p:tgtEl>
                                      </p:cBhvr>
                                    </p:animEffect>
                                    <p:anim calcmode="lin" valueType="num">
                                      <p:cBhvr>
                                        <p:cTn id="74" dur="1000" fill="hold"/>
                                        <p:tgtEl>
                                          <p:spTgt spid="13"/>
                                        </p:tgtEl>
                                        <p:attrNameLst>
                                          <p:attrName>ppt_x</p:attrName>
                                        </p:attrNameLst>
                                      </p:cBhvr>
                                      <p:tavLst>
                                        <p:tav tm="0">
                                          <p:val>
                                            <p:strVal val="#ppt_x"/>
                                          </p:val>
                                        </p:tav>
                                        <p:tav tm="100000">
                                          <p:val>
                                            <p:strVal val="#ppt_x"/>
                                          </p:val>
                                        </p:tav>
                                      </p:tavLst>
                                    </p:anim>
                                    <p:anim calcmode="lin" valueType="num">
                                      <p:cBhvr>
                                        <p:cTn id="75" dur="1000" fill="hold"/>
                                        <p:tgtEl>
                                          <p:spTgt spid="13"/>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0"/>
                                        <p:tgtEl>
                                          <p:spTgt spid="14"/>
                                        </p:tgtEl>
                                      </p:cBhvr>
                                    </p:animEffect>
                                    <p:anim calcmode="lin" valueType="num">
                                      <p:cBhvr>
                                        <p:cTn id="80" dur="1000" fill="hold"/>
                                        <p:tgtEl>
                                          <p:spTgt spid="14"/>
                                        </p:tgtEl>
                                        <p:attrNameLst>
                                          <p:attrName>ppt_x</p:attrName>
                                        </p:attrNameLst>
                                      </p:cBhvr>
                                      <p:tavLst>
                                        <p:tav tm="0">
                                          <p:val>
                                            <p:strVal val="#ppt_x"/>
                                          </p:val>
                                        </p:tav>
                                        <p:tav tm="100000">
                                          <p:val>
                                            <p:strVal val="#ppt_x"/>
                                          </p:val>
                                        </p:tav>
                                      </p:tavLst>
                                    </p:anim>
                                    <p:anim calcmode="lin" valueType="num">
                                      <p:cBhvr>
                                        <p:cTn id="81" dur="1000" fill="hold"/>
                                        <p:tgtEl>
                                          <p:spTgt spid="14"/>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1000"/>
                                        <p:tgtEl>
                                          <p:spTgt spid="15"/>
                                        </p:tgtEl>
                                      </p:cBhvr>
                                    </p:animEffect>
                                    <p:anim calcmode="lin" valueType="num">
                                      <p:cBhvr>
                                        <p:cTn id="86" dur="1000" fill="hold"/>
                                        <p:tgtEl>
                                          <p:spTgt spid="15"/>
                                        </p:tgtEl>
                                        <p:attrNameLst>
                                          <p:attrName>ppt_x</p:attrName>
                                        </p:attrNameLst>
                                      </p:cBhvr>
                                      <p:tavLst>
                                        <p:tav tm="0">
                                          <p:val>
                                            <p:strVal val="#ppt_x"/>
                                          </p:val>
                                        </p:tav>
                                        <p:tav tm="100000">
                                          <p:val>
                                            <p:strVal val="#ppt_x"/>
                                          </p:val>
                                        </p:tav>
                                      </p:tavLst>
                                    </p:anim>
                                    <p:anim calcmode="lin" valueType="num">
                                      <p:cBhvr>
                                        <p:cTn id="87" dur="1000" fill="hold"/>
                                        <p:tgtEl>
                                          <p:spTgt spid="15"/>
                                        </p:tgtEl>
                                        <p:attrNameLst>
                                          <p:attrName>ppt_y</p:attrName>
                                        </p:attrNameLst>
                                      </p:cBhvr>
                                      <p:tavLst>
                                        <p:tav tm="0">
                                          <p:val>
                                            <p:strVal val="#ppt_y+.1"/>
                                          </p:val>
                                        </p:tav>
                                        <p:tav tm="100000">
                                          <p:val>
                                            <p:strVal val="#ppt_y"/>
                                          </p:val>
                                        </p:tav>
                                      </p:tavLst>
                                    </p:anim>
                                  </p:childTnLst>
                                </p:cTn>
                              </p:par>
                            </p:childTnLst>
                          </p:cTn>
                        </p:par>
                        <p:par>
                          <p:cTn id="88" fill="hold">
                            <p:stCondLst>
                              <p:cond delay="14000"/>
                            </p:stCondLst>
                            <p:childTnLst>
                              <p:par>
                                <p:cTn id="89" presetID="42" presetClass="entr" presetSubtype="0" fill="hold" grpId="0"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1000"/>
                                        <p:tgtEl>
                                          <p:spTgt spid="16"/>
                                        </p:tgtEl>
                                      </p:cBhvr>
                                    </p:animEffect>
                                    <p:anim calcmode="lin" valueType="num">
                                      <p:cBhvr>
                                        <p:cTn id="92" dur="1000" fill="hold"/>
                                        <p:tgtEl>
                                          <p:spTgt spid="16"/>
                                        </p:tgtEl>
                                        <p:attrNameLst>
                                          <p:attrName>ppt_x</p:attrName>
                                        </p:attrNameLst>
                                      </p:cBhvr>
                                      <p:tavLst>
                                        <p:tav tm="0">
                                          <p:val>
                                            <p:strVal val="#ppt_x"/>
                                          </p:val>
                                        </p:tav>
                                        <p:tav tm="100000">
                                          <p:val>
                                            <p:strVal val="#ppt_x"/>
                                          </p:val>
                                        </p:tav>
                                      </p:tavLst>
                                    </p:anim>
                                    <p:anim calcmode="lin" valueType="num">
                                      <p:cBhvr>
                                        <p:cTn id="93" dur="1000" fill="hold"/>
                                        <p:tgtEl>
                                          <p:spTgt spid="16"/>
                                        </p:tgtEl>
                                        <p:attrNameLst>
                                          <p:attrName>ppt_y</p:attrName>
                                        </p:attrNameLst>
                                      </p:cBhvr>
                                      <p:tavLst>
                                        <p:tav tm="0">
                                          <p:val>
                                            <p:strVal val="#ppt_y+.1"/>
                                          </p:val>
                                        </p:tav>
                                        <p:tav tm="100000">
                                          <p:val>
                                            <p:strVal val="#ppt_y"/>
                                          </p:val>
                                        </p:tav>
                                      </p:tavLst>
                                    </p:anim>
                                  </p:childTnLst>
                                </p:cTn>
                              </p:par>
                            </p:childTnLst>
                          </p:cTn>
                        </p:par>
                        <p:par>
                          <p:cTn id="94" fill="hold">
                            <p:stCondLst>
                              <p:cond delay="15000"/>
                            </p:stCondLst>
                            <p:childTnLst>
                              <p:par>
                                <p:cTn id="95" presetID="42" presetClass="entr" presetSubtype="0" fill="hold" grpId="0" nodeType="after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1000"/>
                                        <p:tgtEl>
                                          <p:spTgt spid="17"/>
                                        </p:tgtEl>
                                      </p:cBhvr>
                                    </p:animEffect>
                                    <p:anim calcmode="lin" valueType="num">
                                      <p:cBhvr>
                                        <p:cTn id="98" dur="1000" fill="hold"/>
                                        <p:tgtEl>
                                          <p:spTgt spid="17"/>
                                        </p:tgtEl>
                                        <p:attrNameLst>
                                          <p:attrName>ppt_x</p:attrName>
                                        </p:attrNameLst>
                                      </p:cBhvr>
                                      <p:tavLst>
                                        <p:tav tm="0">
                                          <p:val>
                                            <p:strVal val="#ppt_x"/>
                                          </p:val>
                                        </p:tav>
                                        <p:tav tm="100000">
                                          <p:val>
                                            <p:strVal val="#ppt_x"/>
                                          </p:val>
                                        </p:tav>
                                      </p:tavLst>
                                    </p:anim>
                                    <p:anim calcmode="lin" valueType="num">
                                      <p:cBhvr>
                                        <p:cTn id="9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1" grpId="0" animBg="1"/>
      <p:bldP spid="12"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4229" y="572333"/>
            <a:ext cx="6202442" cy="649843"/>
          </a:xfrm>
          <a:prstGeom prst="rect">
            <a:avLst/>
          </a:prstGeom>
          <a:noFill/>
          <a:ln/>
        </p:spPr>
        <p:txBody>
          <a:bodyPr wrap="none" lIns="0" tIns="0" rIns="0" bIns="0" rtlCol="0" anchor="t"/>
          <a:lstStyle/>
          <a:p>
            <a:pPr marL="0" indent="0" algn="l">
              <a:lnSpc>
                <a:spcPts val="5100"/>
              </a:lnSpc>
              <a:buNone/>
            </a:pPr>
            <a:r>
              <a:rPr lang="en-US" sz="4050" dirty="0">
                <a:solidFill>
                  <a:srgbClr val="FFFFFF"/>
                </a:solidFill>
                <a:latin typeface="Roboto Medium" pitchFamily="34" charset="0"/>
                <a:ea typeface="Roboto Medium" pitchFamily="34" charset="-122"/>
                <a:cs typeface="Roboto Medium" pitchFamily="34" charset="-120"/>
              </a:rPr>
              <a:t>CRUD Operations in Action</a:t>
            </a:r>
            <a:endParaRPr lang="en-US" sz="4050" dirty="0"/>
          </a:p>
        </p:txBody>
      </p:sp>
      <p:pic>
        <p:nvPicPr>
          <p:cNvPr id="4" name="Image 1" descr="preencoded.png"/>
          <p:cNvPicPr>
            <a:picLocks noChangeAspect="1"/>
          </p:cNvPicPr>
          <p:nvPr/>
        </p:nvPicPr>
        <p:blipFill>
          <a:blip r:embed="rId4"/>
          <a:stretch>
            <a:fillRect/>
          </a:stretch>
        </p:blipFill>
        <p:spPr>
          <a:xfrm>
            <a:off x="6214229" y="1534001"/>
            <a:ext cx="1039773" cy="1530787"/>
          </a:xfrm>
          <a:prstGeom prst="rect">
            <a:avLst/>
          </a:prstGeom>
        </p:spPr>
      </p:pic>
      <p:sp>
        <p:nvSpPr>
          <p:cNvPr id="5" name="Text 1"/>
          <p:cNvSpPr/>
          <p:nvPr/>
        </p:nvSpPr>
        <p:spPr>
          <a:xfrm>
            <a:off x="7461885" y="1741884"/>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CFD0D8"/>
                </a:solidFill>
                <a:latin typeface="Roboto Medium" pitchFamily="34" charset="0"/>
                <a:ea typeface="Roboto Medium" pitchFamily="34" charset="-122"/>
                <a:cs typeface="Roboto Medium" pitchFamily="34" charset="-120"/>
              </a:rPr>
              <a:t>Create</a:t>
            </a:r>
            <a:endParaRPr lang="en-US" sz="2000" dirty="0"/>
          </a:p>
        </p:txBody>
      </p:sp>
      <p:sp>
        <p:nvSpPr>
          <p:cNvPr id="6" name="Text 2"/>
          <p:cNvSpPr/>
          <p:nvPr/>
        </p:nvSpPr>
        <p:spPr>
          <a:xfrm>
            <a:off x="7461885" y="2191345"/>
            <a:ext cx="6440686" cy="665559"/>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Admins upload new content including news articles, events, and study materials through the dashboard interface.</a:t>
            </a:r>
            <a:endParaRPr lang="en-US" sz="1600" dirty="0"/>
          </a:p>
        </p:txBody>
      </p:sp>
      <p:pic>
        <p:nvPicPr>
          <p:cNvPr id="7" name="Image 2" descr="preencoded.png"/>
          <p:cNvPicPr>
            <a:picLocks noChangeAspect="1"/>
          </p:cNvPicPr>
          <p:nvPr/>
        </p:nvPicPr>
        <p:blipFill>
          <a:blip r:embed="rId5"/>
          <a:stretch>
            <a:fillRect/>
          </a:stretch>
        </p:blipFill>
        <p:spPr>
          <a:xfrm>
            <a:off x="6214229" y="3064788"/>
            <a:ext cx="1039773" cy="1530787"/>
          </a:xfrm>
          <a:prstGeom prst="rect">
            <a:avLst/>
          </a:prstGeom>
        </p:spPr>
      </p:pic>
      <p:sp>
        <p:nvSpPr>
          <p:cNvPr id="8" name="Text 3"/>
          <p:cNvSpPr/>
          <p:nvPr/>
        </p:nvSpPr>
        <p:spPr>
          <a:xfrm>
            <a:off x="7461885" y="3272671"/>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CFD0D8"/>
                </a:solidFill>
                <a:latin typeface="Roboto Medium" pitchFamily="34" charset="0"/>
                <a:ea typeface="Roboto Medium" pitchFamily="34" charset="-122"/>
                <a:cs typeface="Roboto Medium" pitchFamily="34" charset="-120"/>
              </a:rPr>
              <a:t>Read</a:t>
            </a:r>
            <a:endParaRPr lang="en-US" sz="2000" dirty="0"/>
          </a:p>
        </p:txBody>
      </p:sp>
      <p:sp>
        <p:nvSpPr>
          <p:cNvPr id="9" name="Text 4"/>
          <p:cNvSpPr/>
          <p:nvPr/>
        </p:nvSpPr>
        <p:spPr>
          <a:xfrm>
            <a:off x="7461885" y="3722132"/>
            <a:ext cx="6440686" cy="665559"/>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Users and admins access stored data through optimized queries and API endpoints for seamless content delivery.</a:t>
            </a:r>
            <a:endParaRPr lang="en-US" sz="1600" dirty="0"/>
          </a:p>
        </p:txBody>
      </p:sp>
      <p:pic>
        <p:nvPicPr>
          <p:cNvPr id="10" name="Image 3" descr="preencoded.png"/>
          <p:cNvPicPr>
            <a:picLocks noChangeAspect="1"/>
          </p:cNvPicPr>
          <p:nvPr/>
        </p:nvPicPr>
        <p:blipFill>
          <a:blip r:embed="rId6"/>
          <a:stretch>
            <a:fillRect/>
          </a:stretch>
        </p:blipFill>
        <p:spPr>
          <a:xfrm>
            <a:off x="6214229" y="4595574"/>
            <a:ext cx="1039773" cy="1530787"/>
          </a:xfrm>
          <a:prstGeom prst="rect">
            <a:avLst/>
          </a:prstGeom>
        </p:spPr>
      </p:pic>
      <p:sp>
        <p:nvSpPr>
          <p:cNvPr id="11" name="Text 5"/>
          <p:cNvSpPr/>
          <p:nvPr/>
        </p:nvSpPr>
        <p:spPr>
          <a:xfrm>
            <a:off x="7461885" y="4803458"/>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CFD0D8"/>
                </a:solidFill>
                <a:latin typeface="Roboto Medium" pitchFamily="34" charset="0"/>
                <a:ea typeface="Roboto Medium" pitchFamily="34" charset="-122"/>
                <a:cs typeface="Roboto Medium" pitchFamily="34" charset="-120"/>
              </a:rPr>
              <a:t>Update</a:t>
            </a:r>
            <a:endParaRPr lang="en-US" sz="2000" dirty="0"/>
          </a:p>
        </p:txBody>
      </p:sp>
      <p:sp>
        <p:nvSpPr>
          <p:cNvPr id="12" name="Text 6"/>
          <p:cNvSpPr/>
          <p:nvPr/>
        </p:nvSpPr>
        <p:spPr>
          <a:xfrm>
            <a:off x="7461885" y="5252918"/>
            <a:ext cx="6440686" cy="665559"/>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Existing content can be modified and updated in real-time, ensuring information remains current and accurate.</a:t>
            </a:r>
            <a:endParaRPr lang="en-US" sz="1600" dirty="0"/>
          </a:p>
        </p:txBody>
      </p:sp>
      <p:pic>
        <p:nvPicPr>
          <p:cNvPr id="13" name="Image 4" descr="preencoded.png"/>
          <p:cNvPicPr>
            <a:picLocks noChangeAspect="1"/>
          </p:cNvPicPr>
          <p:nvPr/>
        </p:nvPicPr>
        <p:blipFill>
          <a:blip r:embed="rId7"/>
          <a:stretch>
            <a:fillRect/>
          </a:stretch>
        </p:blipFill>
        <p:spPr>
          <a:xfrm>
            <a:off x="6214229" y="6126361"/>
            <a:ext cx="1039773" cy="1530787"/>
          </a:xfrm>
          <a:prstGeom prst="rect">
            <a:avLst/>
          </a:prstGeom>
        </p:spPr>
      </p:pic>
      <p:sp>
        <p:nvSpPr>
          <p:cNvPr id="14" name="Text 7"/>
          <p:cNvSpPr/>
          <p:nvPr/>
        </p:nvSpPr>
        <p:spPr>
          <a:xfrm>
            <a:off x="7461885" y="6334244"/>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CFD0D8"/>
                </a:solidFill>
                <a:latin typeface="Roboto Medium" pitchFamily="34" charset="0"/>
                <a:ea typeface="Roboto Medium" pitchFamily="34" charset="-122"/>
                <a:cs typeface="Roboto Medium" pitchFamily="34" charset="-120"/>
              </a:rPr>
              <a:t>Delete</a:t>
            </a:r>
            <a:endParaRPr lang="en-US" sz="2000" dirty="0"/>
          </a:p>
        </p:txBody>
      </p:sp>
      <p:sp>
        <p:nvSpPr>
          <p:cNvPr id="15" name="Text 8"/>
          <p:cNvSpPr/>
          <p:nvPr/>
        </p:nvSpPr>
        <p:spPr>
          <a:xfrm>
            <a:off x="7461885" y="6783705"/>
            <a:ext cx="6440686" cy="665559"/>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Outdated or irrelevant content can be safely removed while maintaining data integrity and relationships.</a:t>
            </a:r>
            <a:endParaRPr lang="en-US" sz="1600" dirty="0"/>
          </a:p>
        </p:txBody>
      </p:sp>
      <p:sp>
        <p:nvSpPr>
          <p:cNvPr id="16" name="Rectangle 15">
            <a:extLst>
              <a:ext uri="{FF2B5EF4-FFF2-40B4-BE49-F238E27FC236}">
                <a16:creationId xmlns:a16="http://schemas.microsoft.com/office/drawing/2014/main" id="{7774E0C8-C843-F4BE-F789-744E40ABA190}"/>
              </a:ext>
            </a:extLst>
          </p:cNvPr>
          <p:cNvSpPr/>
          <p:nvPr/>
        </p:nvSpPr>
        <p:spPr>
          <a:xfrm>
            <a:off x="12838144" y="7755320"/>
            <a:ext cx="1751859" cy="381703"/>
          </a:xfrm>
          <a:prstGeom prst="rect">
            <a:avLst/>
          </a:prstGeom>
          <a:solidFill>
            <a:srgbClr val="00001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8166" y="446365"/>
            <a:ext cx="5233749" cy="507325"/>
          </a:xfrm>
          <a:prstGeom prst="rect">
            <a:avLst/>
          </a:prstGeom>
          <a:noFill/>
          <a:ln/>
        </p:spPr>
        <p:txBody>
          <a:bodyPr wrap="none" lIns="0" tIns="0" rIns="0" bIns="0" rtlCol="0" anchor="t"/>
          <a:lstStyle/>
          <a:p>
            <a:pPr marL="0" indent="0" algn="l">
              <a:lnSpc>
                <a:spcPts val="3950"/>
              </a:lnSpc>
              <a:buNone/>
            </a:pPr>
            <a:r>
              <a:rPr lang="en-US" sz="3150" dirty="0">
                <a:solidFill>
                  <a:srgbClr val="FFFFFF"/>
                </a:solidFill>
                <a:latin typeface="Roboto Medium" pitchFamily="34" charset="0"/>
                <a:ea typeface="Roboto Medium" pitchFamily="34" charset="-122"/>
                <a:cs typeface="Roboto Medium" pitchFamily="34" charset="-120"/>
              </a:rPr>
              <a:t>API Architecture &amp; Data Flow</a:t>
            </a:r>
            <a:endParaRPr lang="en-US" sz="3150" dirty="0"/>
          </a:p>
        </p:txBody>
      </p:sp>
      <p:sp>
        <p:nvSpPr>
          <p:cNvPr id="3" name="Text 1"/>
          <p:cNvSpPr/>
          <p:nvPr/>
        </p:nvSpPr>
        <p:spPr>
          <a:xfrm>
            <a:off x="568166" y="1359456"/>
            <a:ext cx="2464951" cy="304324"/>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Roboto Medium" pitchFamily="34" charset="0"/>
                <a:ea typeface="Roboto Medium" pitchFamily="34" charset="-122"/>
                <a:cs typeface="Roboto Medium" pitchFamily="34" charset="-120"/>
              </a:rPr>
              <a:t>RESTful API Endpoints</a:t>
            </a:r>
            <a:endParaRPr lang="en-US" sz="1900" dirty="0"/>
          </a:p>
        </p:txBody>
      </p:sp>
      <p:sp>
        <p:nvSpPr>
          <p:cNvPr id="4" name="Text 2"/>
          <p:cNvSpPr/>
          <p:nvPr/>
        </p:nvSpPr>
        <p:spPr>
          <a:xfrm>
            <a:off x="568166" y="1826062"/>
            <a:ext cx="6549033" cy="779383"/>
          </a:xfrm>
          <a:prstGeom prst="rect">
            <a:avLst/>
          </a:prstGeom>
          <a:noFill/>
          <a:ln/>
        </p:spPr>
        <p:txBody>
          <a:bodyPr wrap="squar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The backend exposes comprehensive RESTful APIs that enable seamless communication between the React frontend and PostgreSQL database. These endpoints facilitate efficient data exchange and real-time updates.</a:t>
            </a:r>
            <a:endParaRPr lang="en-US" sz="1250" dirty="0"/>
          </a:p>
        </p:txBody>
      </p:sp>
      <p:sp>
        <p:nvSpPr>
          <p:cNvPr id="5" name="Text 3"/>
          <p:cNvSpPr/>
          <p:nvPr/>
        </p:nvSpPr>
        <p:spPr>
          <a:xfrm>
            <a:off x="568166" y="2751534"/>
            <a:ext cx="6549033" cy="26741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CFD0D8"/>
                </a:solidFill>
                <a:highlight>
                  <a:srgbClr val="0D0D25"/>
                </a:highlight>
                <a:latin typeface="Consolas" pitchFamily="34" charset="0"/>
                <a:ea typeface="Consolas" pitchFamily="34" charset="-122"/>
                <a:cs typeface="Consolas" pitchFamily="34" charset="-120"/>
              </a:rPr>
              <a:t>/api/news</a:t>
            </a:r>
            <a:r>
              <a:rPr lang="en-US" sz="1250" dirty="0">
                <a:solidFill>
                  <a:srgbClr val="CFD0D8"/>
                </a:solidFill>
                <a:latin typeface="Roboto" pitchFamily="34" charset="0"/>
                <a:ea typeface="Roboto" pitchFamily="34" charset="-122"/>
                <a:cs typeface="Roboto" pitchFamily="34" charset="-120"/>
              </a:rPr>
              <a:t> - Latest news and announcements</a:t>
            </a:r>
            <a:endParaRPr lang="en-US" sz="1250" dirty="0"/>
          </a:p>
        </p:txBody>
      </p:sp>
      <p:sp>
        <p:nvSpPr>
          <p:cNvPr id="6" name="Text 4"/>
          <p:cNvSpPr/>
          <p:nvPr/>
        </p:nvSpPr>
        <p:spPr>
          <a:xfrm>
            <a:off x="568166" y="3075742"/>
            <a:ext cx="6549033" cy="26741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CFD0D8"/>
                </a:solidFill>
                <a:highlight>
                  <a:srgbClr val="0D0D25"/>
                </a:highlight>
                <a:latin typeface="Consolas" pitchFamily="34" charset="0"/>
                <a:ea typeface="Consolas" pitchFamily="34" charset="-122"/>
                <a:cs typeface="Consolas" pitchFamily="34" charset="-120"/>
              </a:rPr>
              <a:t>/api/events</a:t>
            </a:r>
            <a:r>
              <a:rPr lang="en-US" sz="1250" dirty="0">
                <a:solidFill>
                  <a:srgbClr val="CFD0D8"/>
                </a:solidFill>
                <a:latin typeface="Roboto" pitchFamily="34" charset="0"/>
                <a:ea typeface="Roboto" pitchFamily="34" charset="-122"/>
                <a:cs typeface="Roboto" pitchFamily="34" charset="-120"/>
              </a:rPr>
              <a:t> - Upcoming workshops and seminars</a:t>
            </a:r>
            <a:endParaRPr lang="en-US" sz="1250" dirty="0"/>
          </a:p>
        </p:txBody>
      </p:sp>
      <p:sp>
        <p:nvSpPr>
          <p:cNvPr id="7" name="Text 5"/>
          <p:cNvSpPr/>
          <p:nvPr/>
        </p:nvSpPr>
        <p:spPr>
          <a:xfrm>
            <a:off x="568166" y="3399949"/>
            <a:ext cx="6549033" cy="26741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CFD0D8"/>
                </a:solidFill>
                <a:highlight>
                  <a:srgbClr val="0D0D25"/>
                </a:highlight>
                <a:latin typeface="Consolas" pitchFamily="34" charset="0"/>
                <a:ea typeface="Consolas" pitchFamily="34" charset="-122"/>
                <a:cs typeface="Consolas" pitchFamily="34" charset="-120"/>
              </a:rPr>
              <a:t>/api/notes</a:t>
            </a:r>
            <a:r>
              <a:rPr lang="en-US" sz="1250" dirty="0">
                <a:solidFill>
                  <a:srgbClr val="CFD0D8"/>
                </a:solidFill>
                <a:latin typeface="Roboto" pitchFamily="34" charset="0"/>
                <a:ea typeface="Roboto" pitchFamily="34" charset="-122"/>
                <a:cs typeface="Roboto" pitchFamily="34" charset="-120"/>
              </a:rPr>
              <a:t> - Educational study materials</a:t>
            </a:r>
            <a:endParaRPr lang="en-US" sz="1250" dirty="0"/>
          </a:p>
        </p:txBody>
      </p:sp>
      <p:sp>
        <p:nvSpPr>
          <p:cNvPr id="8" name="Text 6"/>
          <p:cNvSpPr/>
          <p:nvPr/>
        </p:nvSpPr>
        <p:spPr>
          <a:xfrm>
            <a:off x="568166" y="3724156"/>
            <a:ext cx="6549033" cy="26741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CFD0D8"/>
                </a:solidFill>
                <a:highlight>
                  <a:srgbClr val="0D0D25"/>
                </a:highlight>
                <a:latin typeface="Consolas" pitchFamily="34" charset="0"/>
                <a:ea typeface="Consolas" pitchFamily="34" charset="-122"/>
                <a:cs typeface="Consolas" pitchFamily="34" charset="-120"/>
              </a:rPr>
              <a:t>/api/media</a:t>
            </a:r>
            <a:r>
              <a:rPr lang="en-US" sz="1250" dirty="0">
                <a:solidFill>
                  <a:srgbClr val="CFD0D8"/>
                </a:solidFill>
                <a:latin typeface="Roboto" pitchFamily="34" charset="0"/>
                <a:ea typeface="Roboto" pitchFamily="34" charset="-122"/>
                <a:cs typeface="Roboto" pitchFamily="34" charset="-120"/>
              </a:rPr>
              <a:t> - Images and video content</a:t>
            </a:r>
            <a:endParaRPr lang="en-US" sz="1250" dirty="0"/>
          </a:p>
        </p:txBody>
      </p:sp>
      <p:pic>
        <p:nvPicPr>
          <p:cNvPr id="9" name="Image 0" descr="preencoded.png"/>
          <p:cNvPicPr>
            <a:picLocks noChangeAspect="1"/>
          </p:cNvPicPr>
          <p:nvPr/>
        </p:nvPicPr>
        <p:blipFill>
          <a:blip r:embed="rId3"/>
          <a:stretch>
            <a:fillRect/>
          </a:stretch>
        </p:blipFill>
        <p:spPr>
          <a:xfrm>
            <a:off x="7520821" y="1379815"/>
            <a:ext cx="6549033" cy="6549033"/>
          </a:xfrm>
          <a:prstGeom prst="rect">
            <a:avLst/>
          </a:prstGeom>
        </p:spPr>
      </p:pic>
      <p:sp>
        <p:nvSpPr>
          <p:cNvPr id="10" name="Text 7"/>
          <p:cNvSpPr/>
          <p:nvPr/>
        </p:nvSpPr>
        <p:spPr>
          <a:xfrm>
            <a:off x="7520821" y="8111490"/>
            <a:ext cx="6549033" cy="519589"/>
          </a:xfrm>
          <a:prstGeom prst="rect">
            <a:avLst/>
          </a:prstGeom>
          <a:noFill/>
          <a:ln/>
        </p:spPr>
        <p:txBody>
          <a:bodyPr wrap="square" lIns="0" tIns="0" rIns="0" bIns="0"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Each API endpoint is designed for optimal performance, supporting both individual record retrieval and bulk operations for enhanced user experience.</a:t>
            </a:r>
            <a:endParaRPr lang="en-US" sz="1250" dirty="0"/>
          </a:p>
        </p:txBody>
      </p:sp>
      <p:sp>
        <p:nvSpPr>
          <p:cNvPr id="11" name="Rectangle 10">
            <a:extLst>
              <a:ext uri="{FF2B5EF4-FFF2-40B4-BE49-F238E27FC236}">
                <a16:creationId xmlns:a16="http://schemas.microsoft.com/office/drawing/2014/main" id="{CB318791-58EF-9F24-21DB-33B738C20F97}"/>
              </a:ext>
            </a:extLst>
          </p:cNvPr>
          <p:cNvSpPr/>
          <p:nvPr/>
        </p:nvSpPr>
        <p:spPr>
          <a:xfrm>
            <a:off x="12838144" y="7755320"/>
            <a:ext cx="1751859" cy="381703"/>
          </a:xfrm>
          <a:prstGeom prst="rect">
            <a:avLst/>
          </a:prstGeom>
          <a:solidFill>
            <a:srgbClr val="00001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1489" y="887254"/>
            <a:ext cx="7581186" cy="638413"/>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Roboto Medium" pitchFamily="34" charset="0"/>
                <a:ea typeface="Roboto Medium" pitchFamily="34" charset="-122"/>
                <a:cs typeface="Roboto Medium" pitchFamily="34" charset="-120"/>
              </a:rPr>
              <a:t>Advanced Data Fetching Strategy</a:t>
            </a:r>
            <a:endParaRPr lang="en-US" sz="4000" dirty="0"/>
          </a:p>
        </p:txBody>
      </p:sp>
      <p:sp>
        <p:nvSpPr>
          <p:cNvPr id="4" name="Text 1"/>
          <p:cNvSpPr/>
          <p:nvPr/>
        </p:nvSpPr>
        <p:spPr>
          <a:xfrm>
            <a:off x="6201489" y="1832134"/>
            <a:ext cx="7713821" cy="980480"/>
          </a:xfrm>
          <a:prstGeom prst="rect">
            <a:avLst/>
          </a:prstGeom>
          <a:noFill/>
          <a:ln/>
        </p:spPr>
        <p:txBody>
          <a:bodyPr wrap="square" lIns="0" tIns="0" rIns="0" bIns="0" rtlCol="0" anchor="t"/>
          <a:lstStyle/>
          <a:p>
            <a:pPr marL="0" indent="0" algn="l">
              <a:lnSpc>
                <a:spcPts val="2550"/>
              </a:lnSpc>
              <a:buNone/>
            </a:pPr>
            <a:r>
              <a:rPr lang="en-US" sz="1600" b="1" dirty="0">
                <a:solidFill>
                  <a:srgbClr val="CFD0D8"/>
                </a:solidFill>
                <a:latin typeface="Roboto" pitchFamily="34" charset="0"/>
                <a:ea typeface="Roboto" pitchFamily="34" charset="-122"/>
                <a:cs typeface="Roboto" pitchFamily="34" charset="-120"/>
              </a:rPr>
              <a:t>TanStack Query (React Query)</a:t>
            </a:r>
            <a:r>
              <a:rPr lang="en-US" sz="1600" dirty="0">
                <a:solidFill>
                  <a:srgbClr val="CFD0D8"/>
                </a:solidFill>
                <a:latin typeface="Roboto" pitchFamily="34" charset="0"/>
                <a:ea typeface="Roboto" pitchFamily="34" charset="-122"/>
                <a:cs typeface="Roboto" pitchFamily="34" charset="-120"/>
              </a:rPr>
              <a:t> revolutionizes how our application handles data fetching, providing sophisticated caching mechanisms and background updates that significantly enhance user experience.</a:t>
            </a:r>
            <a:endParaRPr lang="en-US" sz="1600" dirty="0"/>
          </a:p>
        </p:txBody>
      </p:sp>
      <p:sp>
        <p:nvSpPr>
          <p:cNvPr id="5" name="Text 2"/>
          <p:cNvSpPr/>
          <p:nvPr/>
        </p:nvSpPr>
        <p:spPr>
          <a:xfrm>
            <a:off x="6201489" y="3042404"/>
            <a:ext cx="204311" cy="255389"/>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Light" pitchFamily="34" charset="0"/>
                <a:ea typeface="Roboto Light" pitchFamily="34" charset="-122"/>
                <a:cs typeface="Roboto Light" pitchFamily="34" charset="-120"/>
              </a:rPr>
              <a:t>01</a:t>
            </a:r>
            <a:endParaRPr lang="en-US" sz="1600" dirty="0"/>
          </a:p>
        </p:txBody>
      </p:sp>
      <p:sp>
        <p:nvSpPr>
          <p:cNvPr id="6" name="Shape 3"/>
          <p:cNvSpPr/>
          <p:nvPr/>
        </p:nvSpPr>
        <p:spPr>
          <a:xfrm>
            <a:off x="6201489" y="3366849"/>
            <a:ext cx="3754755" cy="22860"/>
          </a:xfrm>
          <a:prstGeom prst="rect">
            <a:avLst/>
          </a:prstGeom>
          <a:solidFill>
            <a:srgbClr val="5A6ED8"/>
          </a:solidFill>
          <a:ln/>
        </p:spPr>
      </p:sp>
      <p:sp>
        <p:nvSpPr>
          <p:cNvPr id="7" name="Text 4"/>
          <p:cNvSpPr/>
          <p:nvPr/>
        </p:nvSpPr>
        <p:spPr>
          <a:xfrm>
            <a:off x="6201489" y="3514725"/>
            <a:ext cx="2553891" cy="319207"/>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Efficient Caching</a:t>
            </a:r>
            <a:endParaRPr lang="en-US" sz="2000" dirty="0"/>
          </a:p>
        </p:txBody>
      </p:sp>
      <p:sp>
        <p:nvSpPr>
          <p:cNvPr id="8" name="Text 5"/>
          <p:cNvSpPr/>
          <p:nvPr/>
        </p:nvSpPr>
        <p:spPr>
          <a:xfrm>
            <a:off x="6201489" y="3956447"/>
            <a:ext cx="3754755" cy="1307306"/>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Reduces unnecessary network requests by intelligently caching frequently accessed data and serving it instantly to users.</a:t>
            </a:r>
            <a:endParaRPr lang="en-US" sz="1600" dirty="0"/>
          </a:p>
        </p:txBody>
      </p:sp>
      <p:sp>
        <p:nvSpPr>
          <p:cNvPr id="9" name="Text 6"/>
          <p:cNvSpPr/>
          <p:nvPr/>
        </p:nvSpPr>
        <p:spPr>
          <a:xfrm>
            <a:off x="10160556" y="3042404"/>
            <a:ext cx="204311" cy="255389"/>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Light" pitchFamily="34" charset="0"/>
                <a:ea typeface="Roboto Light" pitchFamily="34" charset="-122"/>
                <a:cs typeface="Roboto Light" pitchFamily="34" charset="-120"/>
              </a:rPr>
              <a:t>02</a:t>
            </a:r>
            <a:endParaRPr lang="en-US" sz="1600" dirty="0"/>
          </a:p>
        </p:txBody>
      </p:sp>
      <p:sp>
        <p:nvSpPr>
          <p:cNvPr id="10" name="Shape 7"/>
          <p:cNvSpPr/>
          <p:nvPr/>
        </p:nvSpPr>
        <p:spPr>
          <a:xfrm>
            <a:off x="10160556" y="3366849"/>
            <a:ext cx="3754755" cy="22860"/>
          </a:xfrm>
          <a:prstGeom prst="rect">
            <a:avLst/>
          </a:prstGeom>
          <a:solidFill>
            <a:srgbClr val="5A6ED8"/>
          </a:solidFill>
          <a:ln/>
        </p:spPr>
      </p:sp>
      <p:sp>
        <p:nvSpPr>
          <p:cNvPr id="11" name="Text 8"/>
          <p:cNvSpPr/>
          <p:nvPr/>
        </p:nvSpPr>
        <p:spPr>
          <a:xfrm>
            <a:off x="10160556" y="3514725"/>
            <a:ext cx="2553891" cy="319207"/>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Background Updates</a:t>
            </a:r>
            <a:endParaRPr lang="en-US" sz="2000" dirty="0"/>
          </a:p>
        </p:txBody>
      </p:sp>
      <p:sp>
        <p:nvSpPr>
          <p:cNvPr id="12" name="Text 9"/>
          <p:cNvSpPr/>
          <p:nvPr/>
        </p:nvSpPr>
        <p:spPr>
          <a:xfrm>
            <a:off x="10160556" y="3956447"/>
            <a:ext cx="3754755" cy="1307306"/>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Automatically refreshes data in the background, ensuring users always see the most current content without manual refresh.</a:t>
            </a:r>
            <a:endParaRPr lang="en-US" sz="1600" dirty="0"/>
          </a:p>
        </p:txBody>
      </p:sp>
      <p:sp>
        <p:nvSpPr>
          <p:cNvPr id="13" name="Text 10"/>
          <p:cNvSpPr/>
          <p:nvPr/>
        </p:nvSpPr>
        <p:spPr>
          <a:xfrm>
            <a:off x="6201489" y="5621298"/>
            <a:ext cx="204311" cy="255389"/>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Light" pitchFamily="34" charset="0"/>
                <a:ea typeface="Roboto Light" pitchFamily="34" charset="-122"/>
                <a:cs typeface="Roboto Light" pitchFamily="34" charset="-120"/>
              </a:rPr>
              <a:t>03</a:t>
            </a:r>
            <a:endParaRPr lang="en-US" sz="1600" dirty="0"/>
          </a:p>
        </p:txBody>
      </p:sp>
      <p:sp>
        <p:nvSpPr>
          <p:cNvPr id="14" name="Shape 11"/>
          <p:cNvSpPr/>
          <p:nvPr/>
        </p:nvSpPr>
        <p:spPr>
          <a:xfrm>
            <a:off x="6201489" y="5945743"/>
            <a:ext cx="7713821" cy="22860"/>
          </a:xfrm>
          <a:prstGeom prst="rect">
            <a:avLst/>
          </a:prstGeom>
          <a:solidFill>
            <a:srgbClr val="5A6ED8"/>
          </a:solidFill>
          <a:ln/>
        </p:spPr>
      </p:sp>
      <p:sp>
        <p:nvSpPr>
          <p:cNvPr id="15" name="Text 12"/>
          <p:cNvSpPr/>
          <p:nvPr/>
        </p:nvSpPr>
        <p:spPr>
          <a:xfrm>
            <a:off x="6201489" y="6093619"/>
            <a:ext cx="2553891" cy="319207"/>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Optimistic Updates</a:t>
            </a:r>
            <a:endParaRPr lang="en-US" sz="2000" dirty="0"/>
          </a:p>
        </p:txBody>
      </p:sp>
      <p:sp>
        <p:nvSpPr>
          <p:cNvPr id="16" name="Text 13"/>
          <p:cNvSpPr/>
          <p:nvPr/>
        </p:nvSpPr>
        <p:spPr>
          <a:xfrm>
            <a:off x="6201489" y="6535341"/>
            <a:ext cx="7713821" cy="653653"/>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Provides immediate feedback to users while data changes are processed, creating a responsive and fluid interface experience.</a:t>
            </a:r>
            <a:endParaRPr lang="en-US" sz="1600" dirty="0"/>
          </a:p>
        </p:txBody>
      </p:sp>
      <p:sp>
        <p:nvSpPr>
          <p:cNvPr id="17" name="Rectangle 16">
            <a:extLst>
              <a:ext uri="{FF2B5EF4-FFF2-40B4-BE49-F238E27FC236}">
                <a16:creationId xmlns:a16="http://schemas.microsoft.com/office/drawing/2014/main" id="{7E0C8191-69FB-FD72-9DEA-ED1C8741CEEA}"/>
              </a:ext>
            </a:extLst>
          </p:cNvPr>
          <p:cNvSpPr/>
          <p:nvPr/>
        </p:nvSpPr>
        <p:spPr>
          <a:xfrm>
            <a:off x="12838144" y="7755320"/>
            <a:ext cx="1751859" cy="381703"/>
          </a:xfrm>
          <a:prstGeom prst="rect">
            <a:avLst/>
          </a:prstGeom>
          <a:solidFill>
            <a:srgbClr val="00001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1" grpId="0" animBg="1"/>
      <p:bldP spid="12" grpId="0" animBg="1"/>
      <p:bldP spid="13"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3751" y="380047"/>
            <a:ext cx="5287804" cy="431959"/>
          </a:xfrm>
          <a:prstGeom prst="rect">
            <a:avLst/>
          </a:prstGeom>
          <a:noFill/>
          <a:ln/>
        </p:spPr>
        <p:txBody>
          <a:bodyPr wrap="none" lIns="0" tIns="0" rIns="0" bIns="0" rtlCol="0" anchor="t"/>
          <a:lstStyle/>
          <a:p>
            <a:pPr marL="0" indent="0" algn="l">
              <a:lnSpc>
                <a:spcPts val="3400"/>
              </a:lnSpc>
              <a:buNone/>
            </a:pPr>
            <a:r>
              <a:rPr lang="en-US" sz="2700" dirty="0">
                <a:solidFill>
                  <a:srgbClr val="FFFFFF"/>
                </a:solidFill>
                <a:latin typeface="Roboto Medium" pitchFamily="34" charset="0"/>
                <a:ea typeface="Roboto Medium" pitchFamily="34" charset="-122"/>
                <a:cs typeface="Roboto Medium" pitchFamily="34" charset="-120"/>
              </a:rPr>
              <a:t>Database Schema &amp; Relationships</a:t>
            </a:r>
            <a:endParaRPr lang="en-US" sz="2700" dirty="0"/>
          </a:p>
        </p:txBody>
      </p:sp>
      <p:sp>
        <p:nvSpPr>
          <p:cNvPr id="3" name="Text 1"/>
          <p:cNvSpPr/>
          <p:nvPr/>
        </p:nvSpPr>
        <p:spPr>
          <a:xfrm>
            <a:off x="483751" y="1088469"/>
            <a:ext cx="13662898" cy="221099"/>
          </a:xfrm>
          <a:prstGeom prst="rect">
            <a:avLst/>
          </a:prstGeom>
          <a:noFill/>
          <a:ln/>
        </p:spPr>
        <p:txBody>
          <a:bodyPr wrap="none" lIns="0" tIns="0" rIns="0" bIns="0" rtlCol="0" anchor="t"/>
          <a:lstStyle/>
          <a:p>
            <a:pPr marL="0" indent="0" algn="l">
              <a:lnSpc>
                <a:spcPts val="1700"/>
              </a:lnSpc>
              <a:buNone/>
            </a:pPr>
            <a:r>
              <a:rPr lang="en-US" sz="1050" dirty="0">
                <a:solidFill>
                  <a:srgbClr val="CFD0D8"/>
                </a:solidFill>
                <a:latin typeface="Roboto" pitchFamily="34" charset="0"/>
                <a:ea typeface="Roboto" pitchFamily="34" charset="-122"/>
                <a:cs typeface="Roboto" pitchFamily="34" charset="-120"/>
              </a:rPr>
              <a:t>The database architecture employs a carefully designed schema with interconnected tables that maintain data integrity through foreign key relationships and role-based access controls.</a:t>
            </a:r>
            <a:endParaRPr lang="en-US" sz="1050" dirty="0"/>
          </a:p>
        </p:txBody>
      </p:sp>
      <p:pic>
        <p:nvPicPr>
          <p:cNvPr id="4" name="Image 0" descr="preencoded.png"/>
          <p:cNvPicPr>
            <a:picLocks noChangeAspect="1"/>
          </p:cNvPicPr>
          <p:nvPr/>
        </p:nvPicPr>
        <p:blipFill>
          <a:blip r:embed="rId3"/>
          <a:stretch>
            <a:fillRect/>
          </a:stretch>
        </p:blipFill>
        <p:spPr>
          <a:xfrm>
            <a:off x="483751" y="1465064"/>
            <a:ext cx="13662898" cy="7759184"/>
          </a:xfrm>
          <a:prstGeom prst="rect">
            <a:avLst/>
          </a:prstGeom>
        </p:spPr>
      </p:pic>
      <p:pic>
        <p:nvPicPr>
          <p:cNvPr id="5" name="Image 1" descr="preencoded.png"/>
          <p:cNvPicPr>
            <a:picLocks noChangeAspect="1"/>
          </p:cNvPicPr>
          <p:nvPr/>
        </p:nvPicPr>
        <p:blipFill>
          <a:blip r:embed="rId4"/>
          <a:stretch>
            <a:fillRect/>
          </a:stretch>
        </p:blipFill>
        <p:spPr>
          <a:xfrm>
            <a:off x="2277838" y="5445596"/>
            <a:ext cx="407150" cy="407150"/>
          </a:xfrm>
          <a:prstGeom prst="rect">
            <a:avLst/>
          </a:prstGeom>
        </p:spPr>
      </p:pic>
      <p:sp>
        <p:nvSpPr>
          <p:cNvPr id="6" name="Text 2"/>
          <p:cNvSpPr/>
          <p:nvPr/>
        </p:nvSpPr>
        <p:spPr>
          <a:xfrm>
            <a:off x="916008" y="7265045"/>
            <a:ext cx="3053622" cy="381703"/>
          </a:xfrm>
          <a:prstGeom prst="rect">
            <a:avLst/>
          </a:prstGeom>
          <a:noFill/>
          <a:ln/>
        </p:spPr>
        <p:txBody>
          <a:bodyPr wrap="none" lIns="0" tIns="0" rIns="0" bIns="0" rtlCol="0" anchor="t"/>
          <a:lstStyle/>
          <a:p>
            <a:pPr marL="0" indent="0" algn="ctr">
              <a:lnSpc>
                <a:spcPts val="1650"/>
              </a:lnSpc>
              <a:buNone/>
            </a:pPr>
            <a:r>
              <a:rPr lang="en-US" sz="1350" dirty="0">
                <a:solidFill>
                  <a:srgbClr val="CFD0D8"/>
                </a:solidFill>
                <a:latin typeface="Roboto Medium" pitchFamily="34" charset="0"/>
                <a:ea typeface="Roboto Medium" pitchFamily="34" charset="-122"/>
                <a:cs typeface="Roboto Medium" pitchFamily="34" charset="-120"/>
              </a:rPr>
              <a:t>Users</a:t>
            </a:r>
            <a:endParaRPr lang="en-US" sz="1350" dirty="0"/>
          </a:p>
        </p:txBody>
      </p:sp>
      <p:sp>
        <p:nvSpPr>
          <p:cNvPr id="7" name="Text 3"/>
          <p:cNvSpPr/>
          <p:nvPr/>
        </p:nvSpPr>
        <p:spPr>
          <a:xfrm>
            <a:off x="807434" y="7755321"/>
            <a:ext cx="3270768" cy="610725"/>
          </a:xfrm>
          <a:prstGeom prst="rect">
            <a:avLst/>
          </a:prstGeom>
          <a:noFill/>
          <a:ln/>
        </p:spPr>
        <p:txBody>
          <a:bodyPr wrap="square" lIns="0" tIns="0" rIns="0" bIns="0" rtlCol="0" anchor="t"/>
          <a:lstStyle/>
          <a:p>
            <a:pPr marL="0" indent="0" algn="ctr">
              <a:lnSpc>
                <a:spcPts val="1350"/>
              </a:lnSpc>
              <a:buNone/>
            </a:pPr>
            <a:r>
              <a:rPr lang="en-US" sz="1050" dirty="0">
                <a:solidFill>
                  <a:srgbClr val="CFD0D8"/>
                </a:solidFill>
                <a:latin typeface="Roboto" pitchFamily="34" charset="0"/>
                <a:ea typeface="Roboto" pitchFamily="34" charset="-122"/>
                <a:cs typeface="Roboto" pitchFamily="34" charset="-120"/>
              </a:rPr>
              <a:t>Accounts, roles, auth credentials</a:t>
            </a:r>
            <a:endParaRPr lang="en-US" sz="1050" dirty="0"/>
          </a:p>
        </p:txBody>
      </p:sp>
      <p:pic>
        <p:nvPicPr>
          <p:cNvPr id="8" name="Image 2" descr="preencoded.png"/>
          <p:cNvPicPr>
            <a:picLocks noChangeAspect="1"/>
          </p:cNvPicPr>
          <p:nvPr/>
        </p:nvPicPr>
        <p:blipFill>
          <a:blip r:embed="rId5"/>
          <a:stretch>
            <a:fillRect/>
          </a:stretch>
        </p:blipFill>
        <p:spPr>
          <a:xfrm>
            <a:off x="4707163" y="4862014"/>
            <a:ext cx="407150" cy="407150"/>
          </a:xfrm>
          <a:prstGeom prst="rect">
            <a:avLst/>
          </a:prstGeom>
        </p:spPr>
      </p:pic>
      <p:sp>
        <p:nvSpPr>
          <p:cNvPr id="9" name="Text 4"/>
          <p:cNvSpPr/>
          <p:nvPr/>
        </p:nvSpPr>
        <p:spPr>
          <a:xfrm>
            <a:off x="3372476" y="2323055"/>
            <a:ext cx="3053622" cy="381703"/>
          </a:xfrm>
          <a:prstGeom prst="rect">
            <a:avLst/>
          </a:prstGeom>
          <a:noFill/>
          <a:ln/>
        </p:spPr>
        <p:txBody>
          <a:bodyPr wrap="none" lIns="0" tIns="0" rIns="0" bIns="0" rtlCol="0" anchor="t"/>
          <a:lstStyle/>
          <a:p>
            <a:pPr marL="0" indent="0" algn="ctr">
              <a:lnSpc>
                <a:spcPts val="1650"/>
              </a:lnSpc>
              <a:buNone/>
            </a:pPr>
            <a:r>
              <a:rPr lang="en-US" sz="1350" dirty="0">
                <a:solidFill>
                  <a:srgbClr val="CFD0D8"/>
                </a:solidFill>
                <a:latin typeface="Roboto Medium" pitchFamily="34" charset="0"/>
                <a:ea typeface="Roboto Medium" pitchFamily="34" charset="-122"/>
                <a:cs typeface="Roboto Medium" pitchFamily="34" charset="-120"/>
              </a:rPr>
              <a:t>News</a:t>
            </a:r>
            <a:endParaRPr lang="en-US" sz="1350" dirty="0"/>
          </a:p>
        </p:txBody>
      </p:sp>
      <p:sp>
        <p:nvSpPr>
          <p:cNvPr id="10" name="Text 5"/>
          <p:cNvSpPr/>
          <p:nvPr/>
        </p:nvSpPr>
        <p:spPr>
          <a:xfrm>
            <a:off x="3263903" y="2813331"/>
            <a:ext cx="3270768" cy="610724"/>
          </a:xfrm>
          <a:prstGeom prst="rect">
            <a:avLst/>
          </a:prstGeom>
          <a:noFill/>
          <a:ln/>
        </p:spPr>
        <p:txBody>
          <a:bodyPr wrap="square" lIns="0" tIns="0" rIns="0" bIns="0" rtlCol="0" anchor="t"/>
          <a:lstStyle/>
          <a:p>
            <a:pPr marL="0" indent="0" algn="ctr">
              <a:lnSpc>
                <a:spcPts val="1350"/>
              </a:lnSpc>
              <a:buNone/>
            </a:pPr>
            <a:r>
              <a:rPr lang="en-US" sz="1050" dirty="0">
                <a:solidFill>
                  <a:srgbClr val="CFD0D8"/>
                </a:solidFill>
                <a:latin typeface="Roboto" pitchFamily="34" charset="0"/>
                <a:ea typeface="Roboto" pitchFamily="34" charset="-122"/>
                <a:cs typeface="Roboto" pitchFamily="34" charset="-120"/>
              </a:rPr>
              <a:t>Articles linked to author and permissions</a:t>
            </a:r>
            <a:endParaRPr lang="en-US" sz="1050" dirty="0"/>
          </a:p>
        </p:txBody>
      </p:sp>
      <p:pic>
        <p:nvPicPr>
          <p:cNvPr id="11" name="Image 3" descr="preencoded.png"/>
          <p:cNvPicPr>
            <a:picLocks noChangeAspect="1"/>
          </p:cNvPicPr>
          <p:nvPr/>
        </p:nvPicPr>
        <p:blipFill>
          <a:blip r:embed="rId6"/>
          <a:stretch>
            <a:fillRect/>
          </a:stretch>
        </p:blipFill>
        <p:spPr>
          <a:xfrm>
            <a:off x="7136489" y="5445596"/>
            <a:ext cx="407150" cy="407150"/>
          </a:xfrm>
          <a:prstGeom prst="rect">
            <a:avLst/>
          </a:prstGeom>
        </p:spPr>
      </p:pic>
      <p:sp>
        <p:nvSpPr>
          <p:cNvPr id="12" name="Text 6"/>
          <p:cNvSpPr/>
          <p:nvPr/>
        </p:nvSpPr>
        <p:spPr>
          <a:xfrm>
            <a:off x="5774659" y="7265045"/>
            <a:ext cx="3053622" cy="381703"/>
          </a:xfrm>
          <a:prstGeom prst="rect">
            <a:avLst/>
          </a:prstGeom>
          <a:noFill/>
          <a:ln/>
        </p:spPr>
        <p:txBody>
          <a:bodyPr wrap="none" lIns="0" tIns="0" rIns="0" bIns="0" rtlCol="0" anchor="t"/>
          <a:lstStyle/>
          <a:p>
            <a:pPr marL="0" indent="0" algn="ctr">
              <a:lnSpc>
                <a:spcPts val="1650"/>
              </a:lnSpc>
              <a:buNone/>
            </a:pPr>
            <a:r>
              <a:rPr lang="en-US" sz="1350" dirty="0">
                <a:solidFill>
                  <a:srgbClr val="CFD0D8"/>
                </a:solidFill>
                <a:latin typeface="Roboto Medium" pitchFamily="34" charset="0"/>
                <a:ea typeface="Roboto Medium" pitchFamily="34" charset="-122"/>
                <a:cs typeface="Roboto Medium" pitchFamily="34" charset="-120"/>
              </a:rPr>
              <a:t>Events</a:t>
            </a:r>
            <a:endParaRPr lang="en-US" sz="1350" dirty="0"/>
          </a:p>
        </p:txBody>
      </p:sp>
      <p:sp>
        <p:nvSpPr>
          <p:cNvPr id="13" name="Text 7"/>
          <p:cNvSpPr/>
          <p:nvPr/>
        </p:nvSpPr>
        <p:spPr>
          <a:xfrm>
            <a:off x="5666085" y="7755321"/>
            <a:ext cx="3270768" cy="610725"/>
          </a:xfrm>
          <a:prstGeom prst="rect">
            <a:avLst/>
          </a:prstGeom>
          <a:noFill/>
          <a:ln/>
        </p:spPr>
        <p:txBody>
          <a:bodyPr wrap="square" lIns="0" tIns="0" rIns="0" bIns="0" rtlCol="0" anchor="t"/>
          <a:lstStyle/>
          <a:p>
            <a:pPr marL="0" indent="0" algn="ctr">
              <a:lnSpc>
                <a:spcPts val="1350"/>
              </a:lnSpc>
              <a:buNone/>
            </a:pPr>
            <a:r>
              <a:rPr lang="en-US" sz="1050" dirty="0">
                <a:solidFill>
                  <a:srgbClr val="CFD0D8"/>
                </a:solidFill>
                <a:latin typeface="Roboto" pitchFamily="34" charset="0"/>
                <a:ea typeface="Roboto" pitchFamily="34" charset="-122"/>
                <a:cs typeface="Roboto" pitchFamily="34" charset="-120"/>
              </a:rPr>
              <a:t>Event records tied to organizers</a:t>
            </a:r>
            <a:endParaRPr lang="en-US" sz="1050" dirty="0"/>
          </a:p>
        </p:txBody>
      </p:sp>
      <p:pic>
        <p:nvPicPr>
          <p:cNvPr id="14" name="Image 4" descr="preencoded.png"/>
          <p:cNvPicPr>
            <a:picLocks noChangeAspect="1"/>
          </p:cNvPicPr>
          <p:nvPr/>
        </p:nvPicPr>
        <p:blipFill>
          <a:blip r:embed="rId7"/>
          <a:stretch>
            <a:fillRect/>
          </a:stretch>
        </p:blipFill>
        <p:spPr>
          <a:xfrm>
            <a:off x="9565814" y="4862014"/>
            <a:ext cx="407150" cy="407150"/>
          </a:xfrm>
          <a:prstGeom prst="rect">
            <a:avLst/>
          </a:prstGeom>
        </p:spPr>
      </p:pic>
      <p:sp>
        <p:nvSpPr>
          <p:cNvPr id="15" name="Text 8"/>
          <p:cNvSpPr/>
          <p:nvPr/>
        </p:nvSpPr>
        <p:spPr>
          <a:xfrm>
            <a:off x="8231127" y="2628418"/>
            <a:ext cx="3053622" cy="381703"/>
          </a:xfrm>
          <a:prstGeom prst="rect">
            <a:avLst/>
          </a:prstGeom>
          <a:noFill/>
          <a:ln/>
        </p:spPr>
        <p:txBody>
          <a:bodyPr wrap="none" lIns="0" tIns="0" rIns="0" bIns="0" rtlCol="0" anchor="t"/>
          <a:lstStyle/>
          <a:p>
            <a:pPr marL="0" indent="0" algn="ctr">
              <a:lnSpc>
                <a:spcPts val="1650"/>
              </a:lnSpc>
              <a:buNone/>
            </a:pPr>
            <a:r>
              <a:rPr lang="en-US" sz="1350" dirty="0">
                <a:solidFill>
                  <a:srgbClr val="CFD0D8"/>
                </a:solidFill>
                <a:latin typeface="Roboto Medium" pitchFamily="34" charset="0"/>
                <a:ea typeface="Roboto Medium" pitchFamily="34" charset="-122"/>
                <a:cs typeface="Roboto Medium" pitchFamily="34" charset="-120"/>
              </a:rPr>
              <a:t>Notes</a:t>
            </a:r>
            <a:endParaRPr lang="en-US" sz="1350" dirty="0"/>
          </a:p>
        </p:txBody>
      </p:sp>
      <p:sp>
        <p:nvSpPr>
          <p:cNvPr id="16" name="Text 9"/>
          <p:cNvSpPr/>
          <p:nvPr/>
        </p:nvSpPr>
        <p:spPr>
          <a:xfrm>
            <a:off x="8122554" y="3118693"/>
            <a:ext cx="3270768" cy="305362"/>
          </a:xfrm>
          <a:prstGeom prst="rect">
            <a:avLst/>
          </a:prstGeom>
          <a:noFill/>
          <a:ln/>
        </p:spPr>
        <p:txBody>
          <a:bodyPr wrap="none" lIns="0" tIns="0" rIns="0" bIns="0" rtlCol="0" anchor="t"/>
          <a:lstStyle/>
          <a:p>
            <a:pPr marL="0" indent="0" algn="ctr">
              <a:lnSpc>
                <a:spcPts val="1350"/>
              </a:lnSpc>
              <a:buNone/>
            </a:pPr>
            <a:r>
              <a:rPr lang="en-US" sz="1050" dirty="0">
                <a:solidFill>
                  <a:srgbClr val="CFD0D8"/>
                </a:solidFill>
                <a:latin typeface="Roboto" pitchFamily="34" charset="0"/>
                <a:ea typeface="Roboto" pitchFamily="34" charset="-122"/>
                <a:cs typeface="Roboto" pitchFamily="34" charset="-120"/>
              </a:rPr>
              <a:t>User notes with FK to items</a:t>
            </a:r>
            <a:endParaRPr lang="en-US" sz="1050" dirty="0"/>
          </a:p>
        </p:txBody>
      </p:sp>
      <p:pic>
        <p:nvPicPr>
          <p:cNvPr id="17" name="Image 5" descr="preencoded.png"/>
          <p:cNvPicPr>
            <a:picLocks noChangeAspect="1"/>
          </p:cNvPicPr>
          <p:nvPr/>
        </p:nvPicPr>
        <p:blipFill>
          <a:blip r:embed="rId8"/>
          <a:stretch>
            <a:fillRect/>
          </a:stretch>
        </p:blipFill>
        <p:spPr>
          <a:xfrm>
            <a:off x="11995140" y="5445596"/>
            <a:ext cx="407149" cy="407150"/>
          </a:xfrm>
          <a:prstGeom prst="rect">
            <a:avLst/>
          </a:prstGeom>
        </p:spPr>
      </p:pic>
      <p:sp>
        <p:nvSpPr>
          <p:cNvPr id="18" name="Text 10"/>
          <p:cNvSpPr/>
          <p:nvPr/>
        </p:nvSpPr>
        <p:spPr>
          <a:xfrm>
            <a:off x="10660453" y="7265045"/>
            <a:ext cx="3053621" cy="381703"/>
          </a:xfrm>
          <a:prstGeom prst="rect">
            <a:avLst/>
          </a:prstGeom>
          <a:noFill/>
          <a:ln/>
        </p:spPr>
        <p:txBody>
          <a:bodyPr wrap="none" lIns="0" tIns="0" rIns="0" bIns="0" rtlCol="0" anchor="t"/>
          <a:lstStyle/>
          <a:p>
            <a:pPr marL="0" indent="0" algn="ctr">
              <a:lnSpc>
                <a:spcPts val="1650"/>
              </a:lnSpc>
              <a:buNone/>
            </a:pPr>
            <a:r>
              <a:rPr lang="en-US" sz="1350" dirty="0">
                <a:solidFill>
                  <a:srgbClr val="CFD0D8"/>
                </a:solidFill>
                <a:latin typeface="Roboto Medium" pitchFamily="34" charset="0"/>
                <a:ea typeface="Roboto Medium" pitchFamily="34" charset="-122"/>
                <a:cs typeface="Roboto Medium" pitchFamily="34" charset="-120"/>
              </a:rPr>
              <a:t>Media</a:t>
            </a:r>
            <a:endParaRPr lang="en-US" sz="1350" dirty="0"/>
          </a:p>
        </p:txBody>
      </p:sp>
      <p:sp>
        <p:nvSpPr>
          <p:cNvPr id="19" name="Text 11"/>
          <p:cNvSpPr/>
          <p:nvPr/>
        </p:nvSpPr>
        <p:spPr>
          <a:xfrm>
            <a:off x="10551880" y="7755321"/>
            <a:ext cx="3270768" cy="610725"/>
          </a:xfrm>
          <a:prstGeom prst="rect">
            <a:avLst/>
          </a:prstGeom>
          <a:noFill/>
          <a:ln/>
        </p:spPr>
        <p:txBody>
          <a:bodyPr wrap="square" lIns="0" tIns="0" rIns="0" bIns="0" rtlCol="0" anchor="t"/>
          <a:lstStyle/>
          <a:p>
            <a:pPr marL="0" indent="0" algn="ctr">
              <a:lnSpc>
                <a:spcPts val="1350"/>
              </a:lnSpc>
              <a:buNone/>
            </a:pPr>
            <a:r>
              <a:rPr lang="en-US" sz="1050" dirty="0">
                <a:solidFill>
                  <a:srgbClr val="CFD0D8"/>
                </a:solidFill>
                <a:latin typeface="Roboto" pitchFamily="34" charset="0"/>
                <a:ea typeface="Roboto" pitchFamily="34" charset="-122"/>
                <a:cs typeface="Roboto" pitchFamily="34" charset="-120"/>
              </a:rPr>
              <a:t>Files with ownership and access rules</a:t>
            </a:r>
            <a:endParaRPr lang="en-US" sz="1050" dirty="0"/>
          </a:p>
        </p:txBody>
      </p:sp>
      <p:sp>
        <p:nvSpPr>
          <p:cNvPr id="20" name="Text 12"/>
          <p:cNvSpPr/>
          <p:nvPr/>
        </p:nvSpPr>
        <p:spPr>
          <a:xfrm>
            <a:off x="483751" y="9379744"/>
            <a:ext cx="13662898" cy="221099"/>
          </a:xfrm>
          <a:prstGeom prst="rect">
            <a:avLst/>
          </a:prstGeom>
          <a:noFill/>
          <a:ln/>
        </p:spPr>
        <p:txBody>
          <a:bodyPr wrap="none" lIns="0" tIns="0" rIns="0" bIns="0" rtlCol="0" anchor="t"/>
          <a:lstStyle/>
          <a:p>
            <a:pPr marL="0" indent="0" algn="l">
              <a:lnSpc>
                <a:spcPts val="1700"/>
              </a:lnSpc>
              <a:buNone/>
            </a:pPr>
            <a:r>
              <a:rPr lang="en-US" sz="1050" dirty="0">
                <a:solidFill>
                  <a:srgbClr val="CFD0D8"/>
                </a:solidFill>
                <a:latin typeface="Roboto" pitchFamily="34" charset="0"/>
                <a:ea typeface="Roboto" pitchFamily="34" charset="-122"/>
                <a:cs typeface="Roboto" pitchFamily="34" charset="-120"/>
              </a:rPr>
              <a:t>This relational structure ensures that data remains consistent and accessible while maintaining security boundaries between different user roles and content types.</a:t>
            </a:r>
            <a:endParaRPr lang="en-US" sz="1050" dirty="0"/>
          </a:p>
        </p:txBody>
      </p:sp>
      <p:sp>
        <p:nvSpPr>
          <p:cNvPr id="23" name="Rectangle 22">
            <a:extLst>
              <a:ext uri="{FF2B5EF4-FFF2-40B4-BE49-F238E27FC236}">
                <a16:creationId xmlns:a16="http://schemas.microsoft.com/office/drawing/2014/main" id="{D46CA9D9-B331-8281-5A41-A2DB731A24B8}"/>
              </a:ext>
            </a:extLst>
          </p:cNvPr>
          <p:cNvSpPr/>
          <p:nvPr/>
        </p:nvSpPr>
        <p:spPr>
          <a:xfrm>
            <a:off x="12838144" y="7755320"/>
            <a:ext cx="1751859" cy="381703"/>
          </a:xfrm>
          <a:prstGeom prst="rect">
            <a:avLst/>
          </a:prstGeom>
          <a:solidFill>
            <a:srgbClr val="00001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9461E2D8-BE74-FD1F-2FA1-7291331B1946}"/>
              </a:ext>
            </a:extLst>
          </p:cNvPr>
          <p:cNvSpPr/>
          <p:nvPr/>
        </p:nvSpPr>
        <p:spPr>
          <a:xfrm>
            <a:off x="12990544" y="7907720"/>
            <a:ext cx="1751859" cy="381703"/>
          </a:xfrm>
          <a:prstGeom prst="rect">
            <a:avLst/>
          </a:prstGeom>
          <a:solidFill>
            <a:srgbClr val="00001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9" grpId="0" animBg="1"/>
      <p:bldP spid="10" grpId="0" animBg="1"/>
      <p:bldP spid="12" grpId="0" animBg="1"/>
      <p:bldP spid="13" grpId="0" animBg="1"/>
      <p:bldP spid="15" grpId="0" animBg="1"/>
      <p:bldP spid="16"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5920" y="721043"/>
            <a:ext cx="8250317" cy="621506"/>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Roboto Medium" pitchFamily="34" charset="0"/>
                <a:ea typeface="Roboto Medium" pitchFamily="34" charset="-122"/>
                <a:cs typeface="Roboto Medium" pitchFamily="34" charset="-120"/>
              </a:rPr>
              <a:t>Authentication &amp; Security Framework</a:t>
            </a:r>
            <a:endParaRPr lang="en-US" sz="3900" dirty="0"/>
          </a:p>
        </p:txBody>
      </p:sp>
      <p:pic>
        <p:nvPicPr>
          <p:cNvPr id="3" name="Image 0" descr="preencoded.png"/>
          <p:cNvPicPr>
            <a:picLocks noChangeAspect="1"/>
          </p:cNvPicPr>
          <p:nvPr/>
        </p:nvPicPr>
        <p:blipFill>
          <a:blip r:embed="rId3"/>
          <a:stretch>
            <a:fillRect/>
          </a:stretch>
        </p:blipFill>
        <p:spPr>
          <a:xfrm>
            <a:off x="695920" y="1864519"/>
            <a:ext cx="5004316" cy="5004316"/>
          </a:xfrm>
          <a:prstGeom prst="rect">
            <a:avLst/>
          </a:prstGeom>
        </p:spPr>
      </p:pic>
      <p:sp>
        <p:nvSpPr>
          <p:cNvPr id="4" name="Text 1"/>
          <p:cNvSpPr/>
          <p:nvPr/>
        </p:nvSpPr>
        <p:spPr>
          <a:xfrm>
            <a:off x="6192917" y="1839635"/>
            <a:ext cx="3535799" cy="372785"/>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Roboto Medium" pitchFamily="34" charset="0"/>
                <a:ea typeface="Roboto Medium" pitchFamily="34" charset="-122"/>
                <a:cs typeface="Roboto Medium" pitchFamily="34" charset="-120"/>
              </a:rPr>
              <a:t>JWT-Based Authentication</a:t>
            </a:r>
            <a:endParaRPr lang="en-US" sz="2300" dirty="0"/>
          </a:p>
        </p:txBody>
      </p:sp>
      <p:sp>
        <p:nvSpPr>
          <p:cNvPr id="5" name="Text 2"/>
          <p:cNvSpPr/>
          <p:nvPr/>
        </p:nvSpPr>
        <p:spPr>
          <a:xfrm>
            <a:off x="6192917" y="2411254"/>
            <a:ext cx="7749064" cy="636270"/>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Our security architecture implements </a:t>
            </a:r>
            <a:r>
              <a:rPr lang="en-US" sz="1550" b="1" dirty="0">
                <a:solidFill>
                  <a:srgbClr val="CFD0D8"/>
                </a:solidFill>
                <a:latin typeface="Roboto" pitchFamily="34" charset="0"/>
                <a:ea typeface="Roboto" pitchFamily="34" charset="-122"/>
                <a:cs typeface="Roboto" pitchFamily="34" charset="-120"/>
              </a:rPr>
              <a:t>JSON Web Token (JWT)</a:t>
            </a:r>
            <a:r>
              <a:rPr lang="en-US" sz="1550" dirty="0">
                <a:solidFill>
                  <a:srgbClr val="CFD0D8"/>
                </a:solidFill>
                <a:latin typeface="Roboto" pitchFamily="34" charset="0"/>
                <a:ea typeface="Roboto" pitchFamily="34" charset="-122"/>
                <a:cs typeface="Roboto" pitchFamily="34" charset="-120"/>
              </a:rPr>
              <a:t> authentication to ensure robust access control and user verification across all system interactions.</a:t>
            </a:r>
            <a:endParaRPr lang="en-US" sz="1550" dirty="0"/>
          </a:p>
        </p:txBody>
      </p:sp>
      <p:sp>
        <p:nvSpPr>
          <p:cNvPr id="6" name="Shape 3"/>
          <p:cNvSpPr/>
          <p:nvPr/>
        </p:nvSpPr>
        <p:spPr>
          <a:xfrm>
            <a:off x="6192917" y="3271242"/>
            <a:ext cx="3775115" cy="1907381"/>
          </a:xfrm>
          <a:prstGeom prst="roundRect">
            <a:avLst>
              <a:gd name="adj" fmla="val 5753"/>
            </a:avLst>
          </a:prstGeom>
          <a:solidFill>
            <a:srgbClr val="000018">
              <a:alpha val="95000"/>
            </a:srgbClr>
          </a:solidFill>
          <a:ln w="22860">
            <a:solidFill>
              <a:srgbClr val="313E80"/>
            </a:solidFill>
            <a:prstDash val="solid"/>
          </a:ln>
        </p:spPr>
      </p:sp>
      <p:sp>
        <p:nvSpPr>
          <p:cNvPr id="7" name="Shape 4"/>
          <p:cNvSpPr/>
          <p:nvPr/>
        </p:nvSpPr>
        <p:spPr>
          <a:xfrm>
            <a:off x="6170057" y="3271242"/>
            <a:ext cx="91440" cy="1907381"/>
          </a:xfrm>
          <a:prstGeom prst="roundRect">
            <a:avLst>
              <a:gd name="adj" fmla="val 91343"/>
            </a:avLst>
          </a:prstGeom>
          <a:solidFill>
            <a:srgbClr val="5A6ED8"/>
          </a:solidFill>
          <a:ln/>
        </p:spPr>
      </p:sp>
      <p:sp>
        <p:nvSpPr>
          <p:cNvPr id="8" name="Text 5"/>
          <p:cNvSpPr/>
          <p:nvPr/>
        </p:nvSpPr>
        <p:spPr>
          <a:xfrm>
            <a:off x="6483191" y="3492937"/>
            <a:ext cx="2485787" cy="310753"/>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Admin Access</a:t>
            </a:r>
            <a:endParaRPr lang="en-US" sz="1950" dirty="0"/>
          </a:p>
        </p:txBody>
      </p:sp>
      <p:sp>
        <p:nvSpPr>
          <p:cNvPr id="9" name="Text 6"/>
          <p:cNvSpPr/>
          <p:nvPr/>
        </p:nvSpPr>
        <p:spPr>
          <a:xfrm>
            <a:off x="6483191" y="4002524"/>
            <a:ext cx="3263146" cy="954405"/>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Full CRUD permissions for content management, user administration, and system configuration.</a:t>
            </a:r>
            <a:endParaRPr lang="en-US" sz="1550" dirty="0"/>
          </a:p>
        </p:txBody>
      </p:sp>
      <p:sp>
        <p:nvSpPr>
          <p:cNvPr id="10" name="Shape 7"/>
          <p:cNvSpPr/>
          <p:nvPr/>
        </p:nvSpPr>
        <p:spPr>
          <a:xfrm>
            <a:off x="10166866" y="3271242"/>
            <a:ext cx="3775115" cy="1907381"/>
          </a:xfrm>
          <a:prstGeom prst="roundRect">
            <a:avLst>
              <a:gd name="adj" fmla="val 5753"/>
            </a:avLst>
          </a:prstGeom>
          <a:solidFill>
            <a:srgbClr val="000018">
              <a:alpha val="95000"/>
            </a:srgbClr>
          </a:solidFill>
          <a:ln w="22860">
            <a:solidFill>
              <a:srgbClr val="313E80"/>
            </a:solidFill>
            <a:prstDash val="solid"/>
          </a:ln>
        </p:spPr>
      </p:sp>
      <p:sp>
        <p:nvSpPr>
          <p:cNvPr id="11" name="Shape 8"/>
          <p:cNvSpPr/>
          <p:nvPr/>
        </p:nvSpPr>
        <p:spPr>
          <a:xfrm>
            <a:off x="10144006" y="3271242"/>
            <a:ext cx="91440" cy="1907381"/>
          </a:xfrm>
          <a:prstGeom prst="roundRect">
            <a:avLst>
              <a:gd name="adj" fmla="val 91343"/>
            </a:avLst>
          </a:prstGeom>
          <a:solidFill>
            <a:srgbClr val="5A6ED8"/>
          </a:solidFill>
          <a:ln/>
        </p:spPr>
      </p:sp>
      <p:sp>
        <p:nvSpPr>
          <p:cNvPr id="12" name="Text 9"/>
          <p:cNvSpPr/>
          <p:nvPr/>
        </p:nvSpPr>
        <p:spPr>
          <a:xfrm>
            <a:off x="10457140" y="3492937"/>
            <a:ext cx="2485787" cy="310753"/>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Faculty Access</a:t>
            </a:r>
            <a:endParaRPr lang="en-US" sz="1950" dirty="0"/>
          </a:p>
        </p:txBody>
      </p:sp>
      <p:sp>
        <p:nvSpPr>
          <p:cNvPr id="13" name="Text 10"/>
          <p:cNvSpPr/>
          <p:nvPr/>
        </p:nvSpPr>
        <p:spPr>
          <a:xfrm>
            <a:off x="10457140" y="4002524"/>
            <a:ext cx="3263146" cy="954405"/>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Limited content creation and modification rights for educational materials and announcements.</a:t>
            </a:r>
            <a:endParaRPr lang="en-US" sz="1550" dirty="0"/>
          </a:p>
        </p:txBody>
      </p:sp>
      <p:sp>
        <p:nvSpPr>
          <p:cNvPr id="14" name="Shape 11"/>
          <p:cNvSpPr/>
          <p:nvPr/>
        </p:nvSpPr>
        <p:spPr>
          <a:xfrm>
            <a:off x="6192917" y="5377458"/>
            <a:ext cx="3775115" cy="1907381"/>
          </a:xfrm>
          <a:prstGeom prst="roundRect">
            <a:avLst>
              <a:gd name="adj" fmla="val 5753"/>
            </a:avLst>
          </a:prstGeom>
          <a:solidFill>
            <a:srgbClr val="000018">
              <a:alpha val="95000"/>
            </a:srgbClr>
          </a:solidFill>
          <a:ln w="22860">
            <a:solidFill>
              <a:srgbClr val="313E80"/>
            </a:solidFill>
            <a:prstDash val="solid"/>
          </a:ln>
        </p:spPr>
      </p:sp>
      <p:sp>
        <p:nvSpPr>
          <p:cNvPr id="15" name="Shape 12"/>
          <p:cNvSpPr/>
          <p:nvPr/>
        </p:nvSpPr>
        <p:spPr>
          <a:xfrm>
            <a:off x="6170057" y="5377458"/>
            <a:ext cx="91440" cy="1907381"/>
          </a:xfrm>
          <a:prstGeom prst="roundRect">
            <a:avLst>
              <a:gd name="adj" fmla="val 91343"/>
            </a:avLst>
          </a:prstGeom>
          <a:solidFill>
            <a:srgbClr val="5A6ED8"/>
          </a:solidFill>
          <a:ln/>
        </p:spPr>
      </p:sp>
      <p:sp>
        <p:nvSpPr>
          <p:cNvPr id="16" name="Text 13"/>
          <p:cNvSpPr/>
          <p:nvPr/>
        </p:nvSpPr>
        <p:spPr>
          <a:xfrm>
            <a:off x="6483191" y="5599152"/>
            <a:ext cx="2485787" cy="310753"/>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User Access</a:t>
            </a:r>
            <a:endParaRPr lang="en-US" sz="1950" dirty="0"/>
          </a:p>
        </p:txBody>
      </p:sp>
      <p:sp>
        <p:nvSpPr>
          <p:cNvPr id="17" name="Text 14"/>
          <p:cNvSpPr/>
          <p:nvPr/>
        </p:nvSpPr>
        <p:spPr>
          <a:xfrm>
            <a:off x="6483191" y="6108740"/>
            <a:ext cx="3263146" cy="954405"/>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Read-only permissions for viewing content, downloading materials, and accessing public information.</a:t>
            </a:r>
            <a:endParaRPr lang="en-US" sz="1550" dirty="0"/>
          </a:p>
        </p:txBody>
      </p:sp>
      <p:sp>
        <p:nvSpPr>
          <p:cNvPr id="18" name="Rectangle 17">
            <a:extLst>
              <a:ext uri="{FF2B5EF4-FFF2-40B4-BE49-F238E27FC236}">
                <a16:creationId xmlns:a16="http://schemas.microsoft.com/office/drawing/2014/main" id="{61185E81-A97A-F26E-28C4-6F08A9C1ED2E}"/>
              </a:ext>
            </a:extLst>
          </p:cNvPr>
          <p:cNvSpPr/>
          <p:nvPr/>
        </p:nvSpPr>
        <p:spPr>
          <a:xfrm>
            <a:off x="12838144" y="7755320"/>
            <a:ext cx="1751859" cy="381703"/>
          </a:xfrm>
          <a:prstGeom prst="rect">
            <a:avLst/>
          </a:prstGeom>
          <a:solidFill>
            <a:srgbClr val="000018"/>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animBg="1"/>
      <p:bldP spid="12" grpId="0" animBg="1"/>
      <p:bldP spid="13"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029"/>
          </a:xfrm>
          <a:prstGeom prst="rect">
            <a:avLst/>
          </a:prstGeom>
        </p:spPr>
      </p:pic>
      <p:sp>
        <p:nvSpPr>
          <p:cNvPr id="3" name="Text 0"/>
          <p:cNvSpPr/>
          <p:nvPr/>
        </p:nvSpPr>
        <p:spPr>
          <a:xfrm>
            <a:off x="718899" y="564833"/>
            <a:ext cx="6694289" cy="641866"/>
          </a:xfrm>
          <a:prstGeom prst="rect">
            <a:avLst/>
          </a:prstGeom>
          <a:noFill/>
          <a:ln/>
        </p:spPr>
        <p:txBody>
          <a:bodyPr wrap="none" lIns="0" tIns="0" rIns="0" bIns="0" rtlCol="0" anchor="t"/>
          <a:lstStyle/>
          <a:p>
            <a:pPr marL="0" indent="0" algn="l">
              <a:lnSpc>
                <a:spcPts val="5050"/>
              </a:lnSpc>
              <a:buNone/>
            </a:pPr>
            <a:r>
              <a:rPr lang="en-US" sz="4000" dirty="0">
                <a:solidFill>
                  <a:srgbClr val="FFFFFF"/>
                </a:solidFill>
                <a:latin typeface="Roboto Medium" pitchFamily="34" charset="0"/>
                <a:ea typeface="Roboto Medium" pitchFamily="34" charset="-122"/>
                <a:cs typeface="Roboto Medium" pitchFamily="34" charset="-120"/>
              </a:rPr>
              <a:t>Real-Time Data Management</a:t>
            </a:r>
            <a:endParaRPr lang="en-US" sz="4000" dirty="0"/>
          </a:p>
        </p:txBody>
      </p:sp>
      <p:sp>
        <p:nvSpPr>
          <p:cNvPr id="4" name="Text 1"/>
          <p:cNvSpPr/>
          <p:nvPr/>
        </p:nvSpPr>
        <p:spPr>
          <a:xfrm>
            <a:off x="718899" y="1514713"/>
            <a:ext cx="7706201" cy="985837"/>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The database architecture supports dynamic, real-time content delivery for time-sensitive information like events, news updates, and announcements, ensuring users always have access to the latest information.</a:t>
            </a:r>
            <a:endParaRPr lang="en-US" sz="1600" dirty="0"/>
          </a:p>
        </p:txBody>
      </p:sp>
      <p:sp>
        <p:nvSpPr>
          <p:cNvPr id="5" name="Shape 2"/>
          <p:cNvSpPr/>
          <p:nvPr/>
        </p:nvSpPr>
        <p:spPr>
          <a:xfrm>
            <a:off x="949881" y="2731532"/>
            <a:ext cx="22860" cy="4934664"/>
          </a:xfrm>
          <a:prstGeom prst="roundRect">
            <a:avLst>
              <a:gd name="adj" fmla="val 377401"/>
            </a:avLst>
          </a:prstGeom>
          <a:solidFill>
            <a:srgbClr val="313E80"/>
          </a:solidFill>
          <a:ln/>
        </p:spPr>
      </p:sp>
      <p:sp>
        <p:nvSpPr>
          <p:cNvPr id="6" name="Shape 3"/>
          <p:cNvSpPr/>
          <p:nvPr/>
        </p:nvSpPr>
        <p:spPr>
          <a:xfrm>
            <a:off x="1158061" y="2951083"/>
            <a:ext cx="616148" cy="22860"/>
          </a:xfrm>
          <a:prstGeom prst="roundRect">
            <a:avLst>
              <a:gd name="adj" fmla="val 377401"/>
            </a:avLst>
          </a:prstGeom>
          <a:solidFill>
            <a:srgbClr val="313E80"/>
          </a:solidFill>
          <a:ln/>
        </p:spPr>
      </p:sp>
      <p:sp>
        <p:nvSpPr>
          <p:cNvPr id="7" name="Shape 4"/>
          <p:cNvSpPr/>
          <p:nvPr/>
        </p:nvSpPr>
        <p:spPr>
          <a:xfrm>
            <a:off x="718840" y="2731532"/>
            <a:ext cx="462082" cy="462082"/>
          </a:xfrm>
          <a:prstGeom prst="roundRect">
            <a:avLst>
              <a:gd name="adj" fmla="val 18671"/>
            </a:avLst>
          </a:prstGeom>
          <a:solidFill>
            <a:srgbClr val="182567"/>
          </a:solidFill>
          <a:ln w="7620">
            <a:solidFill>
              <a:srgbClr val="313E80"/>
            </a:solidFill>
            <a:prstDash val="solid"/>
          </a:ln>
        </p:spPr>
      </p:sp>
      <p:sp>
        <p:nvSpPr>
          <p:cNvPr id="8" name="Text 5"/>
          <p:cNvSpPr/>
          <p:nvPr/>
        </p:nvSpPr>
        <p:spPr>
          <a:xfrm>
            <a:off x="795814" y="2769989"/>
            <a:ext cx="308015" cy="385048"/>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1</a:t>
            </a:r>
            <a:endParaRPr lang="en-US" sz="2400" dirty="0"/>
          </a:p>
        </p:txBody>
      </p:sp>
      <p:sp>
        <p:nvSpPr>
          <p:cNvPr id="9" name="Text 6"/>
          <p:cNvSpPr/>
          <p:nvPr/>
        </p:nvSpPr>
        <p:spPr>
          <a:xfrm>
            <a:off x="1977033" y="2802136"/>
            <a:ext cx="2567583" cy="3209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Data Creation</a:t>
            </a:r>
            <a:endParaRPr lang="en-US" sz="2000" dirty="0"/>
          </a:p>
        </p:txBody>
      </p:sp>
      <p:sp>
        <p:nvSpPr>
          <p:cNvPr id="10" name="Text 7"/>
          <p:cNvSpPr/>
          <p:nvPr/>
        </p:nvSpPr>
        <p:spPr>
          <a:xfrm>
            <a:off x="1977033" y="3246358"/>
            <a:ext cx="6448068" cy="328613"/>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Admin creates new content through dashboard interface</a:t>
            </a:r>
            <a:endParaRPr lang="en-US" sz="1600" dirty="0"/>
          </a:p>
        </p:txBody>
      </p:sp>
      <p:sp>
        <p:nvSpPr>
          <p:cNvPr id="11" name="Shape 8"/>
          <p:cNvSpPr/>
          <p:nvPr/>
        </p:nvSpPr>
        <p:spPr>
          <a:xfrm>
            <a:off x="1158061" y="4205288"/>
            <a:ext cx="616148" cy="22860"/>
          </a:xfrm>
          <a:prstGeom prst="roundRect">
            <a:avLst>
              <a:gd name="adj" fmla="val 377401"/>
            </a:avLst>
          </a:prstGeom>
          <a:solidFill>
            <a:srgbClr val="313E80"/>
          </a:solidFill>
          <a:ln/>
        </p:spPr>
      </p:sp>
      <p:sp>
        <p:nvSpPr>
          <p:cNvPr id="12" name="Shape 9"/>
          <p:cNvSpPr/>
          <p:nvPr/>
        </p:nvSpPr>
        <p:spPr>
          <a:xfrm>
            <a:off x="718840" y="3985736"/>
            <a:ext cx="462082" cy="462082"/>
          </a:xfrm>
          <a:prstGeom prst="roundRect">
            <a:avLst>
              <a:gd name="adj" fmla="val 18671"/>
            </a:avLst>
          </a:prstGeom>
          <a:solidFill>
            <a:srgbClr val="182567"/>
          </a:solidFill>
          <a:ln w="7620">
            <a:solidFill>
              <a:srgbClr val="313E80"/>
            </a:solidFill>
            <a:prstDash val="solid"/>
          </a:ln>
        </p:spPr>
      </p:sp>
      <p:sp>
        <p:nvSpPr>
          <p:cNvPr id="13" name="Text 10"/>
          <p:cNvSpPr/>
          <p:nvPr/>
        </p:nvSpPr>
        <p:spPr>
          <a:xfrm>
            <a:off x="795814" y="4024193"/>
            <a:ext cx="308015" cy="385048"/>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2</a:t>
            </a:r>
            <a:endParaRPr lang="en-US" sz="2400" dirty="0"/>
          </a:p>
        </p:txBody>
      </p:sp>
      <p:sp>
        <p:nvSpPr>
          <p:cNvPr id="14" name="Text 11"/>
          <p:cNvSpPr/>
          <p:nvPr/>
        </p:nvSpPr>
        <p:spPr>
          <a:xfrm>
            <a:off x="1977033" y="4056340"/>
            <a:ext cx="2567583" cy="3209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Database Storage</a:t>
            </a:r>
            <a:endParaRPr lang="en-US" sz="2000" dirty="0"/>
          </a:p>
        </p:txBody>
      </p:sp>
      <p:sp>
        <p:nvSpPr>
          <p:cNvPr id="15" name="Text 12"/>
          <p:cNvSpPr/>
          <p:nvPr/>
        </p:nvSpPr>
        <p:spPr>
          <a:xfrm>
            <a:off x="1977033" y="4500563"/>
            <a:ext cx="6448068" cy="657225"/>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Content is validated and stored in PostgreSQL with proper relationships</a:t>
            </a:r>
            <a:endParaRPr lang="en-US" sz="1600" dirty="0"/>
          </a:p>
        </p:txBody>
      </p:sp>
      <p:sp>
        <p:nvSpPr>
          <p:cNvPr id="16" name="Shape 13"/>
          <p:cNvSpPr/>
          <p:nvPr/>
        </p:nvSpPr>
        <p:spPr>
          <a:xfrm>
            <a:off x="1158061" y="5788104"/>
            <a:ext cx="616148" cy="22860"/>
          </a:xfrm>
          <a:prstGeom prst="roundRect">
            <a:avLst>
              <a:gd name="adj" fmla="val 377401"/>
            </a:avLst>
          </a:prstGeom>
          <a:solidFill>
            <a:srgbClr val="313E80"/>
          </a:solidFill>
          <a:ln/>
        </p:spPr>
      </p:sp>
      <p:sp>
        <p:nvSpPr>
          <p:cNvPr id="17" name="Shape 14"/>
          <p:cNvSpPr/>
          <p:nvPr/>
        </p:nvSpPr>
        <p:spPr>
          <a:xfrm>
            <a:off x="718840" y="5568553"/>
            <a:ext cx="462082" cy="462082"/>
          </a:xfrm>
          <a:prstGeom prst="roundRect">
            <a:avLst>
              <a:gd name="adj" fmla="val 18671"/>
            </a:avLst>
          </a:prstGeom>
          <a:solidFill>
            <a:srgbClr val="182567"/>
          </a:solidFill>
          <a:ln w="7620">
            <a:solidFill>
              <a:srgbClr val="313E80"/>
            </a:solidFill>
            <a:prstDash val="solid"/>
          </a:ln>
        </p:spPr>
      </p:sp>
      <p:sp>
        <p:nvSpPr>
          <p:cNvPr id="18" name="Text 15"/>
          <p:cNvSpPr/>
          <p:nvPr/>
        </p:nvSpPr>
        <p:spPr>
          <a:xfrm>
            <a:off x="795814" y="5607010"/>
            <a:ext cx="308015" cy="385048"/>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3</a:t>
            </a:r>
            <a:endParaRPr lang="en-US" sz="2400" dirty="0"/>
          </a:p>
        </p:txBody>
      </p:sp>
      <p:sp>
        <p:nvSpPr>
          <p:cNvPr id="19" name="Text 16"/>
          <p:cNvSpPr/>
          <p:nvPr/>
        </p:nvSpPr>
        <p:spPr>
          <a:xfrm>
            <a:off x="1977033" y="5639157"/>
            <a:ext cx="2567583" cy="3209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API Exposure</a:t>
            </a:r>
            <a:endParaRPr lang="en-US" sz="2000" dirty="0"/>
          </a:p>
        </p:txBody>
      </p:sp>
      <p:sp>
        <p:nvSpPr>
          <p:cNvPr id="20" name="Text 17"/>
          <p:cNvSpPr/>
          <p:nvPr/>
        </p:nvSpPr>
        <p:spPr>
          <a:xfrm>
            <a:off x="1977033" y="6083379"/>
            <a:ext cx="6448068" cy="328613"/>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RESTful endpoints make data available for frontend consumption</a:t>
            </a:r>
            <a:endParaRPr lang="en-US" sz="1600" dirty="0"/>
          </a:p>
        </p:txBody>
      </p:sp>
      <p:sp>
        <p:nvSpPr>
          <p:cNvPr id="21" name="Shape 18"/>
          <p:cNvSpPr/>
          <p:nvPr/>
        </p:nvSpPr>
        <p:spPr>
          <a:xfrm>
            <a:off x="1158061" y="7042309"/>
            <a:ext cx="616148" cy="22860"/>
          </a:xfrm>
          <a:prstGeom prst="roundRect">
            <a:avLst>
              <a:gd name="adj" fmla="val 377401"/>
            </a:avLst>
          </a:prstGeom>
          <a:solidFill>
            <a:srgbClr val="313E80"/>
          </a:solidFill>
          <a:ln/>
        </p:spPr>
      </p:sp>
      <p:sp>
        <p:nvSpPr>
          <p:cNvPr id="22" name="Shape 19"/>
          <p:cNvSpPr/>
          <p:nvPr/>
        </p:nvSpPr>
        <p:spPr>
          <a:xfrm>
            <a:off x="718840" y="6822758"/>
            <a:ext cx="462082" cy="462082"/>
          </a:xfrm>
          <a:prstGeom prst="roundRect">
            <a:avLst>
              <a:gd name="adj" fmla="val 18671"/>
            </a:avLst>
          </a:prstGeom>
          <a:solidFill>
            <a:srgbClr val="182567"/>
          </a:solidFill>
          <a:ln w="7620">
            <a:solidFill>
              <a:srgbClr val="313E80"/>
            </a:solidFill>
            <a:prstDash val="solid"/>
          </a:ln>
        </p:spPr>
      </p:sp>
      <p:sp>
        <p:nvSpPr>
          <p:cNvPr id="23" name="Text 20"/>
          <p:cNvSpPr/>
          <p:nvPr/>
        </p:nvSpPr>
        <p:spPr>
          <a:xfrm>
            <a:off x="795814" y="6861215"/>
            <a:ext cx="308015" cy="385048"/>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4</a:t>
            </a:r>
            <a:endParaRPr lang="en-US" sz="2400" dirty="0"/>
          </a:p>
        </p:txBody>
      </p:sp>
      <p:sp>
        <p:nvSpPr>
          <p:cNvPr id="24" name="Text 21"/>
          <p:cNvSpPr/>
          <p:nvPr/>
        </p:nvSpPr>
        <p:spPr>
          <a:xfrm>
            <a:off x="1977033" y="6893362"/>
            <a:ext cx="2567583" cy="3209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User Access</a:t>
            </a:r>
            <a:endParaRPr lang="en-US" sz="2000" dirty="0"/>
          </a:p>
        </p:txBody>
      </p:sp>
      <p:sp>
        <p:nvSpPr>
          <p:cNvPr id="25" name="Text 22"/>
          <p:cNvSpPr/>
          <p:nvPr/>
        </p:nvSpPr>
        <p:spPr>
          <a:xfrm>
            <a:off x="1977033" y="7337584"/>
            <a:ext cx="6448068" cy="328613"/>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Frontend fetches and displays updated content to end users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1000"/>
                                        <p:tgtEl>
                                          <p:spTgt spid="22"/>
                                        </p:tgtEl>
                                      </p:cBhvr>
                                    </p:animEffect>
                                    <p:anim calcmode="lin" valueType="num">
                                      <p:cBhvr>
                                        <p:cTn id="108" dur="1000" fill="hold"/>
                                        <p:tgtEl>
                                          <p:spTgt spid="22"/>
                                        </p:tgtEl>
                                        <p:attrNameLst>
                                          <p:attrName>ppt_x</p:attrName>
                                        </p:attrNameLst>
                                      </p:cBhvr>
                                      <p:tavLst>
                                        <p:tav tm="0">
                                          <p:val>
                                            <p:strVal val="#ppt_x"/>
                                          </p:val>
                                        </p:tav>
                                        <p:tav tm="100000">
                                          <p:val>
                                            <p:strVal val="#ppt_x"/>
                                          </p:val>
                                        </p:tav>
                                      </p:tavLst>
                                    </p:anim>
                                    <p:anim calcmode="lin" valueType="num">
                                      <p:cBhvr>
                                        <p:cTn id="109" dur="1000" fill="hold"/>
                                        <p:tgtEl>
                                          <p:spTgt spid="2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anim calcmode="lin" valueType="num">
                                      <p:cBhvr>
                                        <p:cTn id="113" dur="1000" fill="hold"/>
                                        <p:tgtEl>
                                          <p:spTgt spid="23"/>
                                        </p:tgtEl>
                                        <p:attrNameLst>
                                          <p:attrName>ppt_x</p:attrName>
                                        </p:attrNameLst>
                                      </p:cBhvr>
                                      <p:tavLst>
                                        <p:tav tm="0">
                                          <p:val>
                                            <p:strVal val="#ppt_x"/>
                                          </p:val>
                                        </p:tav>
                                        <p:tav tm="100000">
                                          <p:val>
                                            <p:strVal val="#ppt_x"/>
                                          </p:val>
                                        </p:tav>
                                      </p:tavLst>
                                    </p:anim>
                                    <p:anim calcmode="lin" valueType="num">
                                      <p:cBhvr>
                                        <p:cTn id="114" dur="1000" fill="hold"/>
                                        <p:tgtEl>
                                          <p:spTgt spid="2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1000"/>
                                        <p:tgtEl>
                                          <p:spTgt spid="25"/>
                                        </p:tgtEl>
                                      </p:cBhvr>
                                    </p:animEffect>
                                    <p:anim calcmode="lin" valueType="num">
                                      <p:cBhvr>
                                        <p:cTn id="123" dur="1000" fill="hold"/>
                                        <p:tgtEl>
                                          <p:spTgt spid="25"/>
                                        </p:tgtEl>
                                        <p:attrNameLst>
                                          <p:attrName>ppt_x</p:attrName>
                                        </p:attrNameLst>
                                      </p:cBhvr>
                                      <p:tavLst>
                                        <p:tav tm="0">
                                          <p:val>
                                            <p:strVal val="#ppt_x"/>
                                          </p:val>
                                        </p:tav>
                                        <p:tav tm="100000">
                                          <p:val>
                                            <p:strVal val="#ppt_x"/>
                                          </p:val>
                                        </p:tav>
                                      </p:tavLst>
                                    </p:anim>
                                    <p:anim calcmode="lin" valueType="num">
                                      <p:cBhvr>
                                        <p:cTn id="1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0" grpId="0" animBg="1"/>
      <p:bldP spid="13" grpId="0" animBg="1"/>
      <p:bldP spid="14" grpId="0" animBg="1"/>
      <p:bldP spid="15" grpId="0" animBg="1"/>
      <p:bldP spid="18" grpId="0" animBg="1"/>
      <p:bldP spid="19" grpId="0" animBg="1"/>
      <p:bldP spid="20" grpId="0" animBg="1"/>
      <p:bldP spid="23" grpId="0" animBg="1"/>
      <p:bldP spid="24" grpId="0" animBg="1"/>
      <p:bldP spid="2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804</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Roboto Light</vt:lpstr>
      <vt:lpstr>Roboto</vt:lpstr>
      <vt:lpstr>Arial</vt:lpstr>
      <vt:lpstr>Consolas</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Chalwad Krushna</cp:lastModifiedBy>
  <cp:revision>3</cp:revision>
  <dcterms:created xsi:type="dcterms:W3CDTF">2025-09-09T16:02:30Z</dcterms:created>
  <dcterms:modified xsi:type="dcterms:W3CDTF">2025-09-10T01:54:32Z</dcterms:modified>
</cp:coreProperties>
</file>